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1" r:id="rId1"/>
    <p:sldMasterId id="2147483661" r:id="rId2"/>
    <p:sldMasterId id="2147484029" r:id="rId3"/>
    <p:sldMasterId id="2147484066" r:id="rId4"/>
    <p:sldMasterId id="2147484078" r:id="rId5"/>
    <p:sldMasterId id="2147484097" r:id="rId6"/>
    <p:sldMasterId id="2147484109" r:id="rId7"/>
    <p:sldMasterId id="2147484115" r:id="rId8"/>
  </p:sldMasterIdLst>
  <p:notesMasterIdLst>
    <p:notesMasterId r:id="rId60"/>
  </p:notesMasterIdLst>
  <p:handoutMasterIdLst>
    <p:handoutMasterId r:id="rId61"/>
  </p:handoutMasterIdLst>
  <p:sldIdLst>
    <p:sldId id="1234" r:id="rId9"/>
    <p:sldId id="1342" r:id="rId10"/>
    <p:sldId id="1400" r:id="rId11"/>
    <p:sldId id="1001" r:id="rId12"/>
    <p:sldId id="1355" r:id="rId13"/>
    <p:sldId id="1356" r:id="rId14"/>
    <p:sldId id="774" r:id="rId15"/>
    <p:sldId id="1407" r:id="rId16"/>
    <p:sldId id="1358" r:id="rId17"/>
    <p:sldId id="1359" r:id="rId18"/>
    <p:sldId id="1363" r:id="rId19"/>
    <p:sldId id="1057" r:id="rId20"/>
    <p:sldId id="1357" r:id="rId21"/>
    <p:sldId id="1354" r:id="rId22"/>
    <p:sldId id="1361" r:id="rId23"/>
    <p:sldId id="1258" r:id="rId24"/>
    <p:sldId id="1272" r:id="rId25"/>
    <p:sldId id="1044" r:id="rId26"/>
    <p:sldId id="1366" r:id="rId27"/>
    <p:sldId id="1360" r:id="rId28"/>
    <p:sldId id="1362" r:id="rId29"/>
    <p:sldId id="1367" r:id="rId30"/>
    <p:sldId id="1387" r:id="rId31"/>
    <p:sldId id="1374" r:id="rId32"/>
    <p:sldId id="1378" r:id="rId33"/>
    <p:sldId id="1364" r:id="rId34"/>
    <p:sldId id="1365" r:id="rId35"/>
    <p:sldId id="1401" r:id="rId36"/>
    <p:sldId id="1369" r:id="rId37"/>
    <p:sldId id="1380" r:id="rId38"/>
    <p:sldId id="1370" r:id="rId39"/>
    <p:sldId id="1371" r:id="rId40"/>
    <p:sldId id="1372" r:id="rId41"/>
    <p:sldId id="1373" r:id="rId42"/>
    <p:sldId id="1381" r:id="rId43"/>
    <p:sldId id="1382" r:id="rId44"/>
    <p:sldId id="1406" r:id="rId45"/>
    <p:sldId id="1383" r:id="rId46"/>
    <p:sldId id="1403" r:id="rId47"/>
    <p:sldId id="1409" r:id="rId48"/>
    <p:sldId id="1405" r:id="rId49"/>
    <p:sldId id="1395" r:id="rId50"/>
    <p:sldId id="1397" r:id="rId51"/>
    <p:sldId id="1402" r:id="rId52"/>
    <p:sldId id="1368" r:id="rId53"/>
    <p:sldId id="1394" r:id="rId54"/>
    <p:sldId id="1408" r:id="rId55"/>
    <p:sldId id="1396" r:id="rId56"/>
    <p:sldId id="287" r:id="rId57"/>
    <p:sldId id="1398" r:id="rId58"/>
    <p:sldId id="1399" r:id="rId59"/>
  </p:sldIdLst>
  <p:sldSz cx="12192000" cy="6858000"/>
  <p:notesSz cx="6997700" cy="9271000"/>
  <p:defaultTextStyle>
    <a:defPPr>
      <a:defRPr lang="en-US"/>
    </a:defPPr>
    <a:lvl1pPr algn="l" rtl="0" fontAlgn="base">
      <a:lnSpc>
        <a:spcPct val="80000"/>
      </a:lnSpc>
      <a:spcBef>
        <a:spcPct val="9000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lnSpc>
        <a:spcPct val="80000"/>
      </a:lnSpc>
      <a:spcBef>
        <a:spcPct val="9000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lnSpc>
        <a:spcPct val="80000"/>
      </a:lnSpc>
      <a:spcBef>
        <a:spcPct val="9000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lnSpc>
        <a:spcPct val="80000"/>
      </a:lnSpc>
      <a:spcBef>
        <a:spcPct val="9000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lnSpc>
        <a:spcPct val="80000"/>
      </a:lnSpc>
      <a:spcBef>
        <a:spcPct val="9000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800" b="1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800" b="1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800" b="1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800" b="1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0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0000FF"/>
    <a:srgbClr val="006600"/>
    <a:srgbClr val="54909C"/>
    <a:srgbClr val="60A2AE"/>
    <a:srgbClr val="6BB5C0"/>
    <a:srgbClr val="B4CBFF"/>
    <a:srgbClr val="FFFF00"/>
    <a:srgbClr val="0096FF"/>
    <a:srgbClr val="76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79" autoAdjust="0"/>
    <p:restoredTop sz="94660"/>
  </p:normalViewPr>
  <p:slideViewPr>
    <p:cSldViewPr>
      <p:cViewPr varScale="1">
        <p:scale>
          <a:sx n="148" d="100"/>
          <a:sy n="148" d="100"/>
        </p:scale>
        <p:origin x="1328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26776"/>
    </p:cViewPr>
  </p:sorterViewPr>
  <p:notesViewPr>
    <p:cSldViewPr>
      <p:cViewPr varScale="1">
        <p:scale>
          <a:sx n="65" d="100"/>
          <a:sy n="65" d="100"/>
        </p:scale>
        <p:origin x="-2477" y="-77"/>
      </p:cViewPr>
      <p:guideLst>
        <p:guide orient="horz" pos="2920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5" Type="http://schemas.openxmlformats.org/officeDocument/2006/relationships/slideMaster" Target="slideMasters/slideMaster5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7.xml"/><Relationship Id="rId1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defTabSz="930275">
              <a:lnSpc>
                <a:spcPct val="100000"/>
              </a:lnSpc>
              <a:spcBef>
                <a:spcPct val="0"/>
              </a:spcBef>
              <a:defRPr sz="1200">
                <a:solidFill>
                  <a:srgbClr val="0000CC"/>
                </a:solidFill>
              </a:defRPr>
            </a:lvl1pPr>
          </a:lstStyle>
          <a:p>
            <a:endParaRPr 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r" defTabSz="930275">
              <a:lnSpc>
                <a:spcPct val="100000"/>
              </a:lnSpc>
              <a:spcBef>
                <a:spcPct val="0"/>
              </a:spcBef>
              <a:defRPr sz="1200">
                <a:solidFill>
                  <a:srgbClr val="0000CC"/>
                </a:solidFill>
              </a:defRPr>
            </a:lvl1pPr>
          </a:lstStyle>
          <a:p>
            <a:endParaRPr lang="en-US"/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defTabSz="930275">
              <a:lnSpc>
                <a:spcPct val="100000"/>
              </a:lnSpc>
              <a:spcBef>
                <a:spcPct val="0"/>
              </a:spcBef>
              <a:defRPr sz="1200">
                <a:solidFill>
                  <a:srgbClr val="0000CC"/>
                </a:solidFill>
              </a:defRPr>
            </a:lvl1pPr>
          </a:lstStyle>
          <a:p>
            <a:endParaRPr lang="en-US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0745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r" defTabSz="930275">
              <a:lnSpc>
                <a:spcPct val="100000"/>
              </a:lnSpc>
              <a:spcBef>
                <a:spcPct val="0"/>
              </a:spcBef>
              <a:defRPr sz="1200">
                <a:solidFill>
                  <a:srgbClr val="0000CC"/>
                </a:solidFill>
              </a:defRPr>
            </a:lvl1pPr>
          </a:lstStyle>
          <a:p>
            <a:fld id="{3925F6E0-D1A7-CD40-B9E5-2DD36A321F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732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defTabSz="930275">
              <a:lnSpc>
                <a:spcPct val="100000"/>
              </a:lnSpc>
              <a:spcBef>
                <a:spcPct val="0"/>
              </a:spcBef>
              <a:defRPr sz="12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r" defTabSz="930275">
              <a:lnSpc>
                <a:spcPct val="100000"/>
              </a:lnSpc>
              <a:spcBef>
                <a:spcPct val="0"/>
              </a:spcBef>
              <a:defRPr sz="12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9575" y="695325"/>
            <a:ext cx="617855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3725"/>
            <a:ext cx="5133975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defTabSz="930275">
              <a:lnSpc>
                <a:spcPct val="100000"/>
              </a:lnSpc>
              <a:spcBef>
                <a:spcPct val="0"/>
              </a:spcBef>
              <a:defRPr sz="12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0745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r" defTabSz="930275">
              <a:lnSpc>
                <a:spcPct val="100000"/>
              </a:lnSpc>
              <a:spcBef>
                <a:spcPct val="0"/>
              </a:spcBef>
              <a:defRPr sz="1200" b="0">
                <a:latin typeface="Times New Roman" charset="0"/>
              </a:defRPr>
            </a:lvl1pPr>
          </a:lstStyle>
          <a:p>
            <a:fld id="{FD66B3A1-9829-B544-9827-DEE0CD8E5E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334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696D967-9E72-AA41-8D2B-2B892DD19D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1D65AF-09A1-A745-9744-7EFD669CCA2D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003522" name="Rectangle 2">
            <a:extLst>
              <a:ext uri="{FF2B5EF4-FFF2-40B4-BE49-F238E27FC236}">
                <a16:creationId xmlns:a16="http://schemas.microsoft.com/office/drawing/2014/main" id="{785AFA53-2022-C649-9958-3A8F489BD1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674688"/>
            <a:ext cx="4697412" cy="3522662"/>
          </a:xfrm>
          <a:ln/>
        </p:spPr>
      </p:sp>
      <p:sp>
        <p:nvSpPr>
          <p:cNvPr id="1003523" name="Rectangle 3">
            <a:extLst>
              <a:ext uri="{FF2B5EF4-FFF2-40B4-BE49-F238E27FC236}">
                <a16:creationId xmlns:a16="http://schemas.microsoft.com/office/drawing/2014/main" id="{CCB4076F-5A63-5848-9868-A53B3D543E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3925" y="4425950"/>
            <a:ext cx="5162550" cy="4121150"/>
          </a:xfrm>
        </p:spPr>
        <p:txBody>
          <a:bodyPr/>
          <a:lstStyle/>
          <a:p>
            <a:endParaRPr lang="en-US" altLang="en-US" b="1">
              <a:solidFill>
                <a:srgbClr val="EAEAEA"/>
              </a:solidFill>
            </a:endParaRPr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5325"/>
            <a:ext cx="6178550" cy="3476625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112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Metaanalysis done by the Chronic</a:t>
            </a:r>
            <a:r>
              <a:rPr lang="en-US" baseline="0" dirty="0"/>
              <a:t> Kidney Disease Consortium, established by</a:t>
            </a:r>
            <a:r>
              <a:rPr lang="en-US" dirty="0"/>
              <a:t> KDIGO and</a:t>
            </a:r>
            <a:r>
              <a:rPr lang="en-US" baseline="0" dirty="0"/>
              <a:t> tasked with compiling and analyzing the best available evidence for risk of mortality and adverse kidney outcome associated with </a:t>
            </a:r>
            <a:r>
              <a:rPr lang="en-US" baseline="0" dirty="0" err="1"/>
              <a:t>eGFR</a:t>
            </a:r>
            <a:r>
              <a:rPr lang="en-US" baseline="0" dirty="0"/>
              <a:t> and albuminuria. 24 studies, ACR or Dipstick total protein </a:t>
            </a:r>
            <a:r>
              <a:rPr lang="en-US" baseline="0" dirty="0" err="1"/>
              <a:t>neg</a:t>
            </a:r>
            <a:r>
              <a:rPr lang="en-US" baseline="0" dirty="0"/>
              <a:t> or trace, 1+ or greater than or equal to 2+</a:t>
            </a:r>
          </a:p>
          <a:p>
            <a:endParaRPr lang="en-US" baseline="0" dirty="0"/>
          </a:p>
          <a:p>
            <a:r>
              <a:rPr lang="en-US" baseline="0" dirty="0"/>
              <a:t>The study included &gt;1.2 million participants, both from the general population and high risk kidney disease groups. [105,000 from 14 studies using ACR, &gt;1million from 7 studies using urine protein dipstick.]</a:t>
            </a:r>
          </a:p>
          <a:p>
            <a:endParaRPr lang="en-US" baseline="0" dirty="0"/>
          </a:p>
          <a:p>
            <a:r>
              <a:rPr lang="en-US" baseline="0" dirty="0"/>
              <a:t>The data showed an increased risk for all cause mortality, cardiovascular mortality, and progression of CKD with increasing levels of albuminuria for virtually all </a:t>
            </a:r>
            <a:r>
              <a:rPr lang="en-US" baseline="0" dirty="0" err="1"/>
              <a:t>eGFR</a:t>
            </a:r>
            <a:r>
              <a:rPr lang="en-US" baseline="0" dirty="0"/>
              <a:t> ranges studied. </a:t>
            </a:r>
          </a:p>
          <a:p>
            <a:endParaRPr lang="en-US" baseline="0" dirty="0"/>
          </a:p>
          <a:p>
            <a:r>
              <a:rPr lang="en-US" baseline="0" dirty="0"/>
              <a:t>This study supports recommendations that urine albumin should be measured for risk assessment.</a:t>
            </a:r>
          </a:p>
          <a:p>
            <a:endParaRPr lang="en-US" baseline="0" dirty="0"/>
          </a:p>
          <a:p>
            <a:r>
              <a:rPr lang="en-US" baseline="0" dirty="0" err="1"/>
              <a:t>eGFR</a:t>
            </a:r>
            <a:r>
              <a:rPr lang="en-US" baseline="0" dirty="0"/>
              <a:t> less than 60 and ACR &gt; 10 are independent risk factors for mortality in the general pop (NA, </a:t>
            </a:r>
            <a:r>
              <a:rPr lang="en-US" baseline="0" dirty="0" err="1"/>
              <a:t>europe</a:t>
            </a:r>
            <a:r>
              <a:rPr lang="en-US" baseline="0" dirty="0"/>
              <a:t>, </a:t>
            </a:r>
            <a:r>
              <a:rPr lang="en-US" baseline="0" dirty="0" err="1"/>
              <a:t>asia</a:t>
            </a:r>
            <a:r>
              <a:rPr lang="en-US" baseline="0" dirty="0"/>
              <a:t>, </a:t>
            </a:r>
            <a:r>
              <a:rPr lang="en-US" baseline="0" dirty="0" err="1"/>
              <a:t>australia</a:t>
            </a:r>
            <a:r>
              <a:rPr lang="en-US" baseline="0" dirty="0"/>
              <a:t>). Study was included if at least 1000 participants from a general pop, ACR was preferred, but also accepted AER and </a:t>
            </a:r>
            <a:r>
              <a:rPr lang="en-US" baseline="0" dirty="0" err="1"/>
              <a:t>pos</a:t>
            </a:r>
            <a:r>
              <a:rPr lang="en-US" baseline="0" dirty="0"/>
              <a:t> dipstick test (</a:t>
            </a:r>
            <a:r>
              <a:rPr lang="en-US" baseline="0" dirty="0" err="1"/>
              <a:t>neg</a:t>
            </a:r>
            <a:r>
              <a:rPr lang="en-US" baseline="0" dirty="0"/>
              <a:t>, trace, 1+, 2+ or more). Trace dipstick was </a:t>
            </a:r>
            <a:r>
              <a:rPr lang="en-US" baseline="0" dirty="0" err="1"/>
              <a:t>assoc</a:t>
            </a:r>
            <a:r>
              <a:rPr lang="en-US" baseline="0" dirty="0"/>
              <a:t> with increase risk, but was less </a:t>
            </a:r>
            <a:r>
              <a:rPr lang="en-US" baseline="0" dirty="0" err="1"/>
              <a:t>sens</a:t>
            </a:r>
            <a:r>
              <a:rPr lang="en-US" baseline="0" dirty="0"/>
              <a:t> than ACR. &gt;100, 000 individuals with ACR and 1.1 million </a:t>
            </a:r>
            <a:r>
              <a:rPr lang="en-US" baseline="0" dirty="0" err="1"/>
              <a:t>indivi</a:t>
            </a:r>
            <a:r>
              <a:rPr lang="en-US" baseline="0" dirty="0"/>
              <a:t> with dipstick results. </a:t>
            </a:r>
            <a:r>
              <a:rPr lang="en-US" baseline="0" dirty="0" err="1"/>
              <a:t>Assoc</a:t>
            </a:r>
            <a:r>
              <a:rPr lang="en-US" baseline="0" dirty="0"/>
              <a:t> between albuminuria and mortality was linear on a log scale.</a:t>
            </a:r>
          </a:p>
          <a:p>
            <a:endParaRPr lang="en-US" baseline="0" dirty="0"/>
          </a:p>
          <a:p>
            <a:r>
              <a:rPr lang="en-US" baseline="0" dirty="0"/>
              <a:t>Limitations – methods used were not standardized, some studies used frozen samples others fresh, maybe a suggestion that low </a:t>
            </a:r>
            <a:r>
              <a:rPr lang="en-US" baseline="0" dirty="0" err="1"/>
              <a:t>eGFR</a:t>
            </a:r>
            <a:r>
              <a:rPr lang="en-US" baseline="0" dirty="0"/>
              <a:t> had higher mort risk in AA vs. </a:t>
            </a:r>
            <a:r>
              <a:rPr lang="en-US" baseline="0" dirty="0" err="1"/>
              <a:t>Cauc</a:t>
            </a:r>
            <a:r>
              <a:rPr lang="en-US" baseline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0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6EFEE9-55B2-474A-AFD6-B9C8326517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rPr>
              <a:pPr marL="0" marR="0" lvl="0" indent="0" algn="r" defTabSz="930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945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5622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8286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98000" y="0"/>
            <a:ext cx="2590800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25600" y="0"/>
            <a:ext cx="7569200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1062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30950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1669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175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143000"/>
            <a:ext cx="58420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143000"/>
            <a:ext cx="58420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3379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97712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9944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7136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2501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22053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95502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28461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0"/>
            <a:ext cx="3048000" cy="6781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8940800" cy="6781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59733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6/13/2017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Please request permission for further distribution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0BF8B9-7FFE-4306-A9A0-1F8D3A9217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9007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87362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6/13/2017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Please request permission for further distribution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0BF8B9-7FFE-4306-A9A0-1F8D3A9217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1806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6/13/2017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Please request permission for further distribution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0BF8B9-7FFE-4306-A9A0-1F8D3A9217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4038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87362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90600"/>
            <a:ext cx="5384800" cy="5135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90600"/>
            <a:ext cx="5384800" cy="5135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6/13/2017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Please request permission for further distribution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0BF8B9-7FFE-4306-A9A0-1F8D3A9217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7665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3562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990600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752601"/>
            <a:ext cx="5386917" cy="4373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9906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752601"/>
            <a:ext cx="5389033" cy="4373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6/13/2017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Please request permission for further distribution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0BF8B9-7FFE-4306-A9A0-1F8D3A9217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9891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9762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6/13/2017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Please request permission for further distribution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0BF8B9-7FFE-4306-A9A0-1F8D3A9217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6881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6/13/2017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Please request permission for further distribution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0BF8B9-7FFE-4306-A9A0-1F8D3A9217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373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46799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6/13/2017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Please request permission for further distribution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0BF8B9-7FFE-4306-A9A0-1F8D3A9217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8355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6/13/2017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Please request permission for further distribution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0BF8B9-7FFE-4306-A9A0-1F8D3A9217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9426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6/13/2017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Please request permission for further distribution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0BF8B9-7FFE-4306-A9A0-1F8D3A9217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9093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6/13/2017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Please request permission for further distribution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0BF8B9-7FFE-4306-A9A0-1F8D3A9217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3109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Sept 18, 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Please request permission for further distribution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0BF8B9-7FFE-4306-A9A0-1F8D3A9217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406670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783258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80556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37354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143000"/>
            <a:ext cx="58420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143000"/>
            <a:ext cx="58420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62744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0327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5600" y="1676400"/>
            <a:ext cx="4724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3200" y="1676400"/>
            <a:ext cx="4724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15594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4658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45265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67554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93956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39144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0"/>
            <a:ext cx="3048000" cy="6781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8940800" cy="6781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68239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FEFB7-9F95-0040-A9CC-11B510A94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AA07C6CB-4E00-1A4D-BE27-61DB732202D4}"/>
              </a:ext>
            </a:extLst>
          </p:cNvPr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0CCBD-F9D7-3343-BB74-155EF4B4DE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A6725-801D-444B-B338-8D9EC7C8E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FB4A6-C61D-4841-83AF-953E6D96F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3A040884-4A17-6C4E-892B-8449259AB7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23162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F3BB5-7D0E-5D48-AD46-6B652E8139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3346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7B9F57-5A37-FF46-940E-7D86055D16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3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05C5BB-054F-AD40-A36C-7B4989644C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05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08608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28182-419A-8244-9416-C25A670B83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630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7A7AD6-ED27-C24D-9B39-A8A92D95CE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969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8AFF8F-3D97-3145-804C-D17595F8F0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2303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1CEC4-96A5-E04D-A78E-40ABFEFD63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110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D18524-4163-4142-97DC-54EF8D6AC9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625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8E0C8-44FC-D246-92B6-E2E36CBA34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147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A7F36-29A2-4140-A848-83D3CC39B6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221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E552C1-F63E-2D47-BA91-036FD1C987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25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571265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4007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16142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80753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524000"/>
            <a:ext cx="5283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283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2111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20475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11645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79463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17156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72643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59155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8400" y="228600"/>
            <a:ext cx="26924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228600"/>
            <a:ext cx="78740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68325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802" y="699448"/>
            <a:ext cx="5856599" cy="144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058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82491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1576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90069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00450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508000" y="1219200"/>
            <a:ext cx="11074400" cy="419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5638800"/>
            <a:ext cx="110744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3562"/>
          </a:xfrm>
          <a:prstGeom prst="rect">
            <a:avLst/>
          </a:prstGeom>
        </p:spPr>
        <p:txBody>
          <a:bodyPr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7243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D372D-F7B0-48AF-8E09-6E94A9C1BC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DC7D-86A7-46AD-BC8F-60E222CC13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3732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00ED-66BD-435A-872D-1B71667230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DC7D-86A7-46AD-BC8F-60E222CC13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4774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C0D04-5C22-4CDF-A800-B3C290D3CC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DC7D-86A7-46AD-BC8F-60E222CC13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4605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F7C7-2684-4AF6-ACE1-5675CF93C90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DC7D-86A7-46AD-BC8F-60E222CC13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7262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8A3F-3FBF-4928-8B9D-3D4C6D36C5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DC7D-86A7-46AD-BC8F-60E222CC13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0022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F5F16-E679-4B5E-B74D-33BFAD44443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DC7D-86A7-46AD-BC8F-60E222CC13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740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082003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53454-5B2C-44B2-8B82-B42A2F51D30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DC7D-86A7-46AD-BC8F-60E222CC13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08432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F9FE-0242-40C2-8711-538E27038B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DC7D-86A7-46AD-BC8F-60E222CC13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67205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D970-2DCC-4BC8-B561-4217334F72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DC7D-86A7-46AD-BC8F-60E222CC13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8911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4C13-0573-4F5A-AB26-36958EFB19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DC7D-86A7-46AD-BC8F-60E222CC13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43796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B96C-2598-424C-A773-00C8F18344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DC7D-86A7-46AD-BC8F-60E222CC13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667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6288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02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0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25600" y="0"/>
            <a:ext cx="10363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0" tIns="45711" rIns="91420" bIns="4571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60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25600" y="1676400"/>
            <a:ext cx="965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Black" charset="0"/>
          <a:ea typeface="ＭＳ Ｐゴシック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Black" charset="0"/>
          <a:ea typeface="ＭＳ Ｐゴシック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Black" charset="0"/>
          <a:ea typeface="ＭＳ Ｐゴシック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Black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Black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Black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Black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Black" charset="0"/>
          <a:ea typeface="ＭＳ Ｐゴシック" charset="0"/>
          <a:cs typeface="Arial" charset="0"/>
        </a:defRPr>
      </a:lvl9pPr>
    </p:titleStyle>
    <p:bodyStyle>
      <a:lvl1pPr marL="2286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9300" indent="-292100" algn="l" rtl="0" fontAlgn="base">
        <a:lnSpc>
          <a:spcPct val="120000"/>
        </a:lnSpc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Arial" charset="0"/>
          <a:cs typeface="+mn-cs"/>
        </a:defRPr>
      </a:lvl2pPr>
      <a:lvl3pPr marL="1028700" indent="-1651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imes" charset="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1651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16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1651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16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1651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16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1651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16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1651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16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96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143000"/>
            <a:ext cx="118872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b="1">
          <a:solidFill>
            <a:srgbClr val="80008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rgbClr val="800080"/>
          </a:solidFill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rgbClr val="800080"/>
          </a:solidFill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rgbClr val="800080"/>
          </a:solidFill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rgbClr val="800080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800080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800080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800080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800080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600" b="1">
          <a:solidFill>
            <a:schemeClr val="tx1"/>
          </a:solidFill>
          <a:latin typeface="+mn-lt"/>
          <a:ea typeface="+mn-ea"/>
          <a:cs typeface="+mn-cs"/>
        </a:defRPr>
      </a:lvl1pPr>
      <a:lvl2pPr marL="798513" indent="-341313" algn="l" rtl="0" fontAlgn="base">
        <a:spcBef>
          <a:spcPct val="20000"/>
        </a:spcBef>
        <a:spcAft>
          <a:spcPct val="0"/>
        </a:spcAft>
        <a:buSzPct val="50000"/>
        <a:buChar char="►"/>
        <a:defRPr sz="3200" b="1">
          <a:solidFill>
            <a:schemeClr val="tx1"/>
          </a:solidFill>
          <a:latin typeface="+mn-lt"/>
          <a:ea typeface="Arial" charset="0"/>
          <a:cs typeface="+mn-cs"/>
        </a:defRPr>
      </a:lvl2pPr>
      <a:lvl3pPr marL="1260475" indent="-346075" algn="l" rtl="0" fontAlgn="base">
        <a:spcBef>
          <a:spcPct val="20000"/>
        </a:spcBef>
        <a:spcAft>
          <a:spcPct val="0"/>
        </a:spcAft>
        <a:buSzPct val="65000"/>
        <a:buFont typeface="Wingdings" charset="0"/>
        <a:buChar char="è"/>
        <a:defRPr sz="2800" b="1">
          <a:solidFill>
            <a:schemeClr val="tx1"/>
          </a:solidFill>
          <a:latin typeface="+mn-lt"/>
          <a:ea typeface="Arial" charset="0"/>
          <a:cs typeface="+mn-cs"/>
        </a:defRPr>
      </a:lvl3pPr>
      <a:lvl4pPr marL="160337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charset="0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Sept 18, 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Please request permission for further distribution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fld id="{BB0BF8B9-7FFE-4306-A9A0-1F8D3A9217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144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  <p:sldLayoutId id="2147484041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06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143000"/>
            <a:ext cx="118872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7554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  <p:sldLayoutId id="214748409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000" b="1">
          <a:solidFill>
            <a:srgbClr val="80008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rgbClr val="800080"/>
          </a:solidFill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rgbClr val="800080"/>
          </a:solidFill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rgbClr val="800080"/>
          </a:solidFill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rgbClr val="800080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800080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800080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800080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800080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600" b="1">
          <a:solidFill>
            <a:schemeClr val="tx1"/>
          </a:solidFill>
          <a:latin typeface="+mn-lt"/>
          <a:ea typeface="+mn-ea"/>
          <a:cs typeface="+mn-cs"/>
        </a:defRPr>
      </a:lvl1pPr>
      <a:lvl2pPr marL="798513" indent="-341313" algn="l" rtl="0" fontAlgn="base">
        <a:spcBef>
          <a:spcPct val="20000"/>
        </a:spcBef>
        <a:spcAft>
          <a:spcPct val="0"/>
        </a:spcAft>
        <a:buSzPct val="50000"/>
        <a:buChar char="►"/>
        <a:defRPr sz="3200" b="1">
          <a:solidFill>
            <a:schemeClr val="tx1"/>
          </a:solidFill>
          <a:latin typeface="+mn-lt"/>
          <a:ea typeface="Arial" charset="0"/>
          <a:cs typeface="+mn-cs"/>
        </a:defRPr>
      </a:lvl2pPr>
      <a:lvl3pPr marL="1260475" indent="-346075" algn="l" rtl="0" fontAlgn="base">
        <a:spcBef>
          <a:spcPct val="20000"/>
        </a:spcBef>
        <a:spcAft>
          <a:spcPct val="0"/>
        </a:spcAft>
        <a:buSzPct val="65000"/>
        <a:buFont typeface="Wingdings" charset="0"/>
        <a:buChar char="è"/>
        <a:defRPr sz="2800" b="1">
          <a:solidFill>
            <a:schemeClr val="tx1"/>
          </a:solidFill>
          <a:latin typeface="+mn-lt"/>
          <a:ea typeface="Arial" charset="0"/>
          <a:cs typeface="+mn-cs"/>
        </a:defRPr>
      </a:lvl3pPr>
      <a:lvl4pPr marL="160337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charset="0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9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92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92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492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492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 b="0">
                <a:latin typeface="Times New Roman" charset="0"/>
              </a:defRPr>
            </a:lvl1pPr>
          </a:lstStyle>
          <a:p>
            <a:fld id="{35093F37-62DF-6344-9CEF-1E063FB5CB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09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228600"/>
            <a:ext cx="1076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524000"/>
            <a:ext cx="10769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0572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31BF9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31BF9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31BF9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31BF9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31BF9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131BF9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131BF9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131BF9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131BF9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SzPct val="120000"/>
        <a:buChar char="•"/>
        <a:defRPr sz="4000" b="1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1036638" indent="-358775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SzPct val="60000"/>
        <a:buFont typeface="Wingdings" charset="0"/>
        <a:buChar char="è"/>
        <a:defRPr sz="3200" b="1">
          <a:solidFill>
            <a:schemeClr val="tx1"/>
          </a:solidFill>
          <a:latin typeface="+mn-lt"/>
          <a:ea typeface="Arial" charset="0"/>
          <a:cs typeface="+mn-cs"/>
        </a:defRPr>
      </a:lvl2pPr>
      <a:lvl3pPr marL="1778000" indent="-233363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800" b="1">
          <a:solidFill>
            <a:schemeClr val="tx1"/>
          </a:solidFill>
          <a:latin typeface="+mn-lt"/>
          <a:ea typeface="Arial" charset="0"/>
          <a:cs typeface="+mn-cs"/>
        </a:defRPr>
      </a:lvl3pPr>
      <a:lvl4pPr marL="2222500" indent="-211138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  <a:ea typeface="Arial" charset="0"/>
          <a:cs typeface="+mn-cs"/>
        </a:defRPr>
      </a:lvl4pPr>
      <a:lvl5pPr marL="2687638" indent="-168275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b="1">
          <a:solidFill>
            <a:schemeClr val="tx1"/>
          </a:solidFill>
          <a:latin typeface="+mn-lt"/>
          <a:ea typeface="Arial" charset="0"/>
          <a:cs typeface="+mn-cs"/>
        </a:defRPr>
      </a:lvl5pPr>
      <a:lvl6pPr marL="3144838" indent="-168275" algn="l" rtl="0" fontAlgn="base">
        <a:spcBef>
          <a:spcPct val="20000"/>
        </a:spcBef>
        <a:spcAft>
          <a:spcPct val="0"/>
        </a:spcAft>
        <a:buSzPct val="100000"/>
        <a:buChar char="•"/>
        <a:defRPr sz="2000" b="1">
          <a:solidFill>
            <a:schemeClr val="tx1"/>
          </a:solidFill>
          <a:latin typeface="+mn-lt"/>
          <a:cs typeface="+mn-cs"/>
        </a:defRPr>
      </a:lvl6pPr>
      <a:lvl7pPr marL="3602038" indent="-168275" algn="l" rtl="0" fontAlgn="base">
        <a:spcBef>
          <a:spcPct val="20000"/>
        </a:spcBef>
        <a:spcAft>
          <a:spcPct val="0"/>
        </a:spcAft>
        <a:buSzPct val="100000"/>
        <a:buChar char="•"/>
        <a:defRPr sz="2000" b="1">
          <a:solidFill>
            <a:schemeClr val="tx1"/>
          </a:solidFill>
          <a:latin typeface="+mn-lt"/>
          <a:cs typeface="+mn-cs"/>
        </a:defRPr>
      </a:lvl7pPr>
      <a:lvl8pPr marL="4059238" indent="-168275" algn="l" rtl="0" fontAlgn="base">
        <a:spcBef>
          <a:spcPct val="20000"/>
        </a:spcBef>
        <a:spcAft>
          <a:spcPct val="0"/>
        </a:spcAft>
        <a:buSzPct val="100000"/>
        <a:buChar char="•"/>
        <a:defRPr sz="2000" b="1">
          <a:solidFill>
            <a:schemeClr val="tx1"/>
          </a:solidFill>
          <a:latin typeface="+mn-lt"/>
          <a:cs typeface="+mn-cs"/>
        </a:defRPr>
      </a:lvl8pPr>
      <a:lvl9pPr marL="4516438" indent="-168275" algn="l" rtl="0" fontAlgn="base">
        <a:spcBef>
          <a:spcPct val="20000"/>
        </a:spcBef>
        <a:spcAft>
          <a:spcPct val="0"/>
        </a:spcAft>
        <a:buSzPct val="100000"/>
        <a:buChar char="•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0" y="6410325"/>
            <a:ext cx="12192000" cy="457200"/>
          </a:xfrm>
          <a:prstGeom prst="rect">
            <a:avLst/>
          </a:prstGeom>
          <a:solidFill>
            <a:srgbClr val="36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1600" y="6477000"/>
            <a:ext cx="1219200" cy="274320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55" y="6172200"/>
            <a:ext cx="1956245" cy="48271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38600" y="6410325"/>
            <a:ext cx="4114800" cy="447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2018 Annual Data Report</a:t>
            </a:r>
          </a:p>
          <a:p>
            <a:r>
              <a:rPr lang="en-US" dirty="0"/>
              <a:t>Volume 1 CKD, Chapter 1</a:t>
            </a:r>
          </a:p>
        </p:txBody>
      </p:sp>
    </p:spTree>
    <p:extLst>
      <p:ext uri="{BB962C8B-B14F-4D97-AF65-F5344CB8AC3E}">
        <p14:creationId xmlns:p14="http://schemas.microsoft.com/office/powerpoint/2010/main" val="3908733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4883C4D0-A1D1-427D-A215-1FAA03F830D9}" type="datetime1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2/16/22</a:t>
            </a:fld>
            <a:endParaRPr lang="en-US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2348DC7D-86A7-46AD-BC8F-60E222CC1353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753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documents.cap.org/documents/2020-a-kidney-biomarkers.pdf" TargetMode="Externa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2697" y="1143000"/>
            <a:ext cx="10346602" cy="1470025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Estimated Glomerular Filtration Rate 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67308"/>
            <a:ext cx="12192000" cy="85424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AACC NE Section Meeting, February 17, 2022</a:t>
            </a:r>
          </a:p>
        </p:txBody>
      </p:sp>
      <p:sp>
        <p:nvSpPr>
          <p:cNvPr id="7" name="Rectangle 6"/>
          <p:cNvSpPr/>
          <p:nvPr/>
        </p:nvSpPr>
        <p:spPr>
          <a:xfrm>
            <a:off x="3421167" y="3736368"/>
            <a:ext cx="5349671" cy="17681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Arial" charset="0"/>
              </a:rPr>
              <a:t>Greg Miller, PhD</a:t>
            </a:r>
          </a:p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rPr>
              <a:t>Professor of Pathology </a:t>
            </a:r>
            <a:br>
              <a:rPr lang="en-U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rPr>
            </a:br>
            <a:r>
              <a:rPr lang="en-U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rPr>
              <a:t>Virginia Commonwealth University Health System</a:t>
            </a:r>
            <a:br>
              <a:rPr lang="en-U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rPr>
            </a:br>
            <a:r>
              <a:rPr lang="en-U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rPr>
              <a:t>Richmond, Virginia, USA</a:t>
            </a:r>
            <a:br>
              <a:rPr lang="en-U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rPr>
            </a:br>
            <a:r>
              <a:rPr lang="en-U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rPr>
              <a:t>greg.miller@vcuhealth.org</a:t>
            </a:r>
            <a:endParaRPr lang="en-US" sz="1800" b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461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986408-0240-EF43-9291-BE9966F01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0" y="1244600"/>
            <a:ext cx="90805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626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9144000" cy="1219200"/>
          </a:xfrm>
        </p:spPr>
        <p:txBody>
          <a:bodyPr/>
          <a:lstStyle/>
          <a:p>
            <a:r>
              <a:rPr lang="en-US" sz="3200" b="1" dirty="0">
                <a:solidFill>
                  <a:schemeClr val="accent2"/>
                </a:solidFill>
              </a:rPr>
              <a:t>Recommendations</a:t>
            </a:r>
          </a:p>
        </p:txBody>
      </p:sp>
      <p:sp>
        <p:nvSpPr>
          <p:cNvPr id="158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0700" y="1889510"/>
            <a:ext cx="8610600" cy="4419600"/>
          </a:xfrm>
        </p:spPr>
        <p:txBody>
          <a:bodyPr/>
          <a:lstStyle/>
          <a:p>
            <a:pPr marL="514350" indent="-514350">
              <a:spcBef>
                <a:spcPct val="95000"/>
              </a:spcBef>
              <a:buAutoNum type="arabicPeriod"/>
            </a:pPr>
            <a:r>
              <a:rPr lang="en-US" sz="2400" b="0" dirty="0"/>
              <a:t>Report eGFR with all creatinine results for adults</a:t>
            </a:r>
          </a:p>
          <a:p>
            <a:pPr marL="1430338" lvl="1" indent="-506413">
              <a:spcBef>
                <a:spcPts val="1800"/>
              </a:spcBef>
            </a:pPr>
            <a:r>
              <a:rPr lang="en-US" sz="2000" b="0" dirty="0"/>
              <a:t>eGFR if African American</a:t>
            </a:r>
          </a:p>
          <a:p>
            <a:pPr marL="1430338" lvl="1" indent="-506413">
              <a:spcBef>
                <a:spcPts val="1800"/>
              </a:spcBef>
            </a:pPr>
            <a:r>
              <a:rPr lang="en-US" sz="2000" b="0" dirty="0"/>
              <a:t>eGFR if not African-American</a:t>
            </a:r>
          </a:p>
          <a:p>
            <a:pPr marL="514350" indent="-514350">
              <a:spcBef>
                <a:spcPts val="4200"/>
              </a:spcBef>
              <a:buAutoNum type="arabicPeriod"/>
            </a:pPr>
            <a:r>
              <a:rPr lang="en-US" sz="2400" b="0" dirty="0"/>
              <a:t>Use a creatinine measurement procedure with calibration standardized (traceable) to IDMS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BCE927-B02E-CF41-A625-CEF6930729E1}"/>
              </a:ext>
            </a:extLst>
          </p:cNvPr>
          <p:cNvSpPr txBox="1"/>
          <p:nvPr/>
        </p:nvSpPr>
        <p:spPr>
          <a:xfrm>
            <a:off x="4332536" y="6019800"/>
            <a:ext cx="3526928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0" dirty="0"/>
              <a:t>Myers et al. Clin Chem 2006;52:5-18</a:t>
            </a:r>
          </a:p>
        </p:txBody>
      </p:sp>
    </p:spTree>
    <p:extLst>
      <p:ext uri="{BB962C8B-B14F-4D97-AF65-F5344CB8AC3E}">
        <p14:creationId xmlns:p14="http://schemas.microsoft.com/office/powerpoint/2010/main" val="3094586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188144" y="1687523"/>
            <a:ext cx="6336856" cy="4437234"/>
            <a:chOff x="656324" y="819372"/>
            <a:chExt cx="7692923" cy="55680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6324" y="819372"/>
              <a:ext cx="7692923" cy="5234829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1220839" y="5684869"/>
              <a:ext cx="6928515" cy="702519"/>
              <a:chOff x="1212645" y="5684869"/>
              <a:chExt cx="6928515" cy="702519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212645" y="5923935"/>
                <a:ext cx="4817807" cy="463453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360127" y="5684869"/>
                <a:ext cx="6781033" cy="4248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   2003                                          2011</a:t>
                </a:r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2384338" y="6440921"/>
            <a:ext cx="7423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Adapted from a table in:  Killeen et al. Arch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Pathol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Lab Med 2013;137:496-502.</a:t>
            </a: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752600" y="-8104"/>
            <a:ext cx="8686800" cy="140478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lIns="90488" tIns="44450" rIns="90488" bIns="44450" anchor="ctr"/>
          <a:lstStyle/>
          <a:p>
            <a:pPr marL="0" marR="0" lvl="0" indent="0" algn="ctr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31BF9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Creatinine calibration is now standardized for measurement procedures from large global IVD manufacturers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464429" y="3461755"/>
            <a:ext cx="4702698" cy="62324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Bias vs. IDMS at 0.9 (2003) and 0.8 (2011) mg/dL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      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[80 (2003) and 71 (2011) µ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mol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/L]</a:t>
            </a:r>
          </a:p>
        </p:txBody>
      </p:sp>
    </p:spTree>
    <p:extLst>
      <p:ext uri="{BB962C8B-B14F-4D97-AF65-F5344CB8AC3E}">
        <p14:creationId xmlns:p14="http://schemas.microsoft.com/office/powerpoint/2010/main" val="3583374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AE67678-2C3D-6241-A0E4-AB7029F25BBE}"/>
              </a:ext>
            </a:extLst>
          </p:cNvPr>
          <p:cNvGrpSpPr/>
          <p:nvPr/>
        </p:nvGrpSpPr>
        <p:grpSpPr>
          <a:xfrm>
            <a:off x="533400" y="698500"/>
            <a:ext cx="8813800" cy="2235200"/>
            <a:chOff x="304800" y="381000"/>
            <a:chExt cx="8813800" cy="22352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E8590A69-ABE1-C144-BF02-C63016EE7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800" y="381000"/>
              <a:ext cx="8813800" cy="22352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671AEEE-4CAD-614A-A9CD-16AC05B4558A}"/>
                </a:ext>
              </a:extLst>
            </p:cNvPr>
            <p:cNvSpPr txBox="1"/>
            <p:nvPr/>
          </p:nvSpPr>
          <p:spPr>
            <a:xfrm>
              <a:off x="4703608" y="457200"/>
              <a:ext cx="22220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54909C"/>
                  </a:solidFill>
                </a:rPr>
                <a:t>2006;145:247-54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94F5418-898A-3647-9715-E45DA8AF09C0}"/>
              </a:ext>
            </a:extLst>
          </p:cNvPr>
          <p:cNvGrpSpPr/>
          <p:nvPr/>
        </p:nvGrpSpPr>
        <p:grpSpPr>
          <a:xfrm>
            <a:off x="2743200" y="4356100"/>
            <a:ext cx="8877300" cy="1739900"/>
            <a:chOff x="2514600" y="4038600"/>
            <a:chExt cx="8877300" cy="17399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A489FAF-E07E-7E47-B067-8B38E103F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4600" y="4038600"/>
              <a:ext cx="8877300" cy="173990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7936286-5B33-E645-B5B7-22AD47FECFDA}"/>
                </a:ext>
              </a:extLst>
            </p:cNvPr>
            <p:cNvSpPr txBox="1"/>
            <p:nvPr/>
          </p:nvSpPr>
          <p:spPr>
            <a:xfrm>
              <a:off x="5181600" y="4191000"/>
              <a:ext cx="22220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54909C"/>
                  </a:solidFill>
                </a:rPr>
                <a:t>2009;150:604-12 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6A44618-32C2-5E40-80F4-E91A878A436F}"/>
              </a:ext>
            </a:extLst>
          </p:cNvPr>
          <p:cNvSpPr txBox="1"/>
          <p:nvPr/>
        </p:nvSpPr>
        <p:spPr>
          <a:xfrm>
            <a:off x="4044613" y="3898900"/>
            <a:ext cx="6274475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54909C"/>
                </a:solidFill>
              </a:rPr>
              <a:t>CKD-EPI improved the accuracy of MDRD</a:t>
            </a:r>
          </a:p>
        </p:txBody>
      </p:sp>
    </p:spTree>
    <p:extLst>
      <p:ext uri="{BB962C8B-B14F-4D97-AF65-F5344CB8AC3E}">
        <p14:creationId xmlns:p14="http://schemas.microsoft.com/office/powerpoint/2010/main" val="350766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9144000" cy="1143000"/>
          </a:xfrm>
        </p:spPr>
        <p:txBody>
          <a:bodyPr/>
          <a:lstStyle/>
          <a:p>
            <a:r>
              <a:rPr lang="en-US" sz="2800" dirty="0">
                <a:solidFill>
                  <a:schemeClr val="accent2"/>
                </a:solidFill>
              </a:rPr>
              <a:t>Uncertainty in </a:t>
            </a:r>
            <a:r>
              <a:rPr lang="en-US" sz="2800" dirty="0" err="1">
                <a:solidFill>
                  <a:schemeClr val="accent2"/>
                </a:solidFill>
              </a:rPr>
              <a:t>eGFRcr</a:t>
            </a:r>
            <a:r>
              <a:rPr lang="en-US" sz="2800" dirty="0">
                <a:solidFill>
                  <a:schemeClr val="accent2"/>
                </a:solidFill>
              </a:rPr>
              <a:t>, CKD-EPI 2009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D01EEB-1A40-D942-99B2-69617EB44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00200"/>
            <a:ext cx="5403850" cy="43544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67C08B-9CE7-F04A-9C02-483E6F59599E}"/>
              </a:ext>
            </a:extLst>
          </p:cNvPr>
          <p:cNvSpPr txBox="1"/>
          <p:nvPr/>
        </p:nvSpPr>
        <p:spPr>
          <a:xfrm>
            <a:off x="1143395" y="6248400"/>
            <a:ext cx="3726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5887"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Levey, et al. Ann Intern Med 2009; 150: 604-12.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D4E962-41BF-8848-B2D0-C2AE0B0F52A4}"/>
              </a:ext>
            </a:extLst>
          </p:cNvPr>
          <p:cNvSpPr txBox="1"/>
          <p:nvPr/>
        </p:nvSpPr>
        <p:spPr>
          <a:xfrm>
            <a:off x="6858000" y="2613392"/>
            <a:ext cx="46418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0" dirty="0"/>
              <a:t>P-30 = 84% of eGFR were within 30% of </a:t>
            </a:r>
            <a:r>
              <a:rPr lang="en-US" sz="2000" b="0" dirty="0" err="1"/>
              <a:t>mGFR</a:t>
            </a:r>
            <a:endParaRPr lang="en-US" sz="2000" b="0" dirty="0"/>
          </a:p>
          <a:p>
            <a:pPr marL="342900" indent="-34290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000" b="0" dirty="0"/>
              <a:t>Dashed lines are 95% CI for the difference </a:t>
            </a:r>
            <a:r>
              <a:rPr lang="en-US" sz="2000" b="0" dirty="0" err="1"/>
              <a:t>mGFR</a:t>
            </a:r>
            <a:r>
              <a:rPr lang="en-US" sz="2000" b="0" dirty="0"/>
              <a:t>-eGFR</a:t>
            </a:r>
          </a:p>
        </p:txBody>
      </p:sp>
    </p:spTree>
    <p:extLst>
      <p:ext uri="{BB962C8B-B14F-4D97-AF65-F5344CB8AC3E}">
        <p14:creationId xmlns:p14="http://schemas.microsoft.com/office/powerpoint/2010/main" val="849158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DD7868-2869-074C-AC2F-1FB595196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19200"/>
            <a:ext cx="5790244" cy="4152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1B645C-ABE7-224C-8F0D-D1CDE727C965}"/>
              </a:ext>
            </a:extLst>
          </p:cNvPr>
          <p:cNvSpPr txBox="1"/>
          <p:nvPr/>
        </p:nvSpPr>
        <p:spPr>
          <a:xfrm>
            <a:off x="1136131" y="6172200"/>
            <a:ext cx="4584781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Seegmiller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 et al. Am J Kidney Dis 2016;67:49-55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85D0E6B-A87B-2D44-8A23-C54B8940D3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9144000" cy="1143000"/>
          </a:xfrm>
        </p:spPr>
        <p:txBody>
          <a:bodyPr/>
          <a:lstStyle/>
          <a:p>
            <a:r>
              <a:rPr lang="en-US" sz="2800" dirty="0">
                <a:solidFill>
                  <a:schemeClr val="accent2"/>
                </a:solidFill>
              </a:rPr>
              <a:t>How good is measured GFR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AE54E2-85F2-1F40-981F-729778622F04}"/>
              </a:ext>
            </a:extLst>
          </p:cNvPr>
          <p:cNvSpPr txBox="1"/>
          <p:nvPr/>
        </p:nvSpPr>
        <p:spPr>
          <a:xfrm>
            <a:off x="6781800" y="2474892"/>
            <a:ext cx="4713150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/>
              <a:t>CKD-EPI used </a:t>
            </a:r>
            <a:r>
              <a:rPr lang="en-US" sz="2000" b="0" dirty="0" err="1"/>
              <a:t>mGFR</a:t>
            </a:r>
            <a:r>
              <a:rPr lang="en-US" sz="2000" b="0" dirty="0"/>
              <a:t> iothalamate</a:t>
            </a:r>
          </a:p>
          <a:p>
            <a:pPr algn="ctr"/>
            <a:r>
              <a:rPr lang="en-US" sz="2000" b="0" dirty="0">
                <a:solidFill>
                  <a:srgbClr val="0070C0"/>
                </a:solidFill>
              </a:rPr>
              <a:t>Assuming </a:t>
            </a:r>
            <a:r>
              <a:rPr lang="en-US" sz="2000" b="0" dirty="0" err="1">
                <a:solidFill>
                  <a:srgbClr val="0070C0"/>
                </a:solidFill>
              </a:rPr>
              <a:t>mGFR</a:t>
            </a:r>
            <a:r>
              <a:rPr lang="en-US" sz="2000" b="0" dirty="0">
                <a:solidFill>
                  <a:srgbClr val="0070C0"/>
                </a:solidFill>
              </a:rPr>
              <a:t> iothalamate is correct:</a:t>
            </a:r>
          </a:p>
          <a:p>
            <a:pPr algn="ctr"/>
            <a:r>
              <a:rPr lang="en-US" sz="2000" b="0" dirty="0">
                <a:solidFill>
                  <a:srgbClr val="0070C0"/>
                </a:solidFill>
              </a:rPr>
              <a:t>P30 = 100%</a:t>
            </a:r>
          </a:p>
          <a:p>
            <a:pPr algn="ctr"/>
            <a:r>
              <a:rPr lang="en-US" sz="2000" b="0" dirty="0">
                <a:solidFill>
                  <a:srgbClr val="0070C0"/>
                </a:solidFill>
              </a:rPr>
              <a:t>P10 = 95%</a:t>
            </a:r>
          </a:p>
        </p:txBody>
      </p:sp>
    </p:spTree>
    <p:extLst>
      <p:ext uri="{BB962C8B-B14F-4D97-AF65-F5344CB8AC3E}">
        <p14:creationId xmlns:p14="http://schemas.microsoft.com/office/powerpoint/2010/main" val="1568794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77DD233-BC33-B64B-ACFF-A05661A866D8}"/>
              </a:ext>
            </a:extLst>
          </p:cNvPr>
          <p:cNvSpPr txBox="1"/>
          <p:nvPr/>
        </p:nvSpPr>
        <p:spPr>
          <a:xfrm>
            <a:off x="3592333" y="458372"/>
            <a:ext cx="4439036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9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Labs reporting eGFR (adults)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8D82C58-F813-D14D-B6BF-28027C574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143000"/>
            <a:ext cx="7204103" cy="49022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E5AF732-3B04-4F45-B7B2-84C1419E48D4}"/>
              </a:ext>
            </a:extLst>
          </p:cNvPr>
          <p:cNvSpPr txBox="1"/>
          <p:nvPr/>
        </p:nvSpPr>
        <p:spPr>
          <a:xfrm>
            <a:off x="1651225" y="6342030"/>
            <a:ext cx="8321252" cy="264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9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College of American Pathologists; https://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documents.cap.org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/documents/2020-a-kidney-biomarkers.pdf</a:t>
            </a:r>
          </a:p>
        </p:txBody>
      </p:sp>
    </p:spTree>
    <p:extLst>
      <p:ext uri="{BB962C8B-B14F-4D97-AF65-F5344CB8AC3E}">
        <p14:creationId xmlns:p14="http://schemas.microsoft.com/office/powerpoint/2010/main" val="1145505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82682A-A28B-DA41-A233-4442FA73796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51" y="990600"/>
            <a:ext cx="6934200" cy="48005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15A7B3-A451-794F-81E7-BCC9B0FA4AA2}"/>
              </a:ext>
            </a:extLst>
          </p:cNvPr>
          <p:cNvSpPr txBox="1"/>
          <p:nvPr/>
        </p:nvSpPr>
        <p:spPr>
          <a:xfrm>
            <a:off x="3310204" y="406431"/>
            <a:ext cx="5003294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9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Equations used for eGFR in 2019</a:t>
            </a: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3B500F52-B509-4E48-8F65-B5CB051C70AF}"/>
              </a:ext>
            </a:extLst>
          </p:cNvPr>
          <p:cNvSpPr/>
          <p:nvPr/>
        </p:nvSpPr>
        <p:spPr bwMode="auto">
          <a:xfrm rot="16200000">
            <a:off x="4648200" y="2362201"/>
            <a:ext cx="304800" cy="2438399"/>
          </a:xfrm>
          <a:prstGeom prst="rightBrac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9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charset="0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6EE1D9-439D-4843-B4F2-5B09ABE8462D}"/>
              </a:ext>
            </a:extLst>
          </p:cNvPr>
          <p:cNvSpPr txBox="1"/>
          <p:nvPr/>
        </p:nvSpPr>
        <p:spPr>
          <a:xfrm>
            <a:off x="3429000" y="2286000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20% using equations for non-IDMS traceable creatinine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E863C0-61E5-0A46-8759-A435CEA2FEC0}"/>
              </a:ext>
            </a:extLst>
          </p:cNvPr>
          <p:cNvSpPr txBox="1"/>
          <p:nvPr/>
        </p:nvSpPr>
        <p:spPr>
          <a:xfrm>
            <a:off x="1651225" y="6342030"/>
            <a:ext cx="8321252" cy="264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9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College of American Pathologists; https://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documents.cap.org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/documents/2020-a-kidney-biomarkers.pdf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5BB647C-AB8E-274C-B745-5C935AE83D01}"/>
              </a:ext>
            </a:extLst>
          </p:cNvPr>
          <p:cNvSpPr/>
          <p:nvPr/>
        </p:nvSpPr>
        <p:spPr bwMode="auto">
          <a:xfrm>
            <a:off x="6324600" y="2819400"/>
            <a:ext cx="1905000" cy="13716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9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57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-76200"/>
            <a:ext cx="9144000" cy="1524000"/>
          </a:xfrm>
          <a:noFill/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400" b="1" dirty="0"/>
              <a:t>KDIGO 2012 Clinical Practice Guideline for the Evaluation and Management of Chronic Kidney Disease</a:t>
            </a:r>
            <a:endParaRPr lang="en-US" sz="2400" b="1" dirty="0"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64818"/>
            <a:ext cx="6328841" cy="4690364"/>
          </a:xfrm>
          <a:prstGeom prst="rect">
            <a:avLst/>
          </a:prstGeom>
        </p:spPr>
      </p:pic>
      <p:sp>
        <p:nvSpPr>
          <p:cNvPr id="61445" name="AutoShape 8"/>
          <p:cNvSpPr>
            <a:spLocks noChangeArrowheads="1"/>
          </p:cNvSpPr>
          <p:nvPr/>
        </p:nvSpPr>
        <p:spPr bwMode="auto">
          <a:xfrm>
            <a:off x="7505363" y="2590800"/>
            <a:ext cx="4343400" cy="1524000"/>
          </a:xfrm>
          <a:prstGeom prst="wedgeRoundRectCallout">
            <a:avLst>
              <a:gd name="adj1" fmla="val -121723"/>
              <a:gd name="adj2" fmla="val 84458"/>
              <a:gd name="adj3" fmla="val 16667"/>
            </a:avLst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marL="0" marR="0" lvl="0" indent="0" algn="l" defTabSz="914400" rtl="0" eaLnBrk="1" fontAlgn="base" latinLnBrk="0" hangingPunct="1">
              <a:lnSpc>
                <a:spcPts val="2980"/>
              </a:lnSpc>
              <a:spcBef>
                <a:spcPct val="9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eGFR from Cystatin C</a:t>
            </a:r>
          </a:p>
          <a:p>
            <a:pPr marL="231775" marR="0" lvl="0" indent="-223838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recommended here</a:t>
            </a:r>
          </a:p>
          <a:p>
            <a:pPr marL="231775" marR="0" lvl="0" indent="-223838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solidFill>
                  <a:schemeClr val="bg1"/>
                </a:solidFill>
                <a:cs typeface="Arial" charset="0"/>
              </a:rPr>
              <a:t>or when </a:t>
            </a:r>
            <a:r>
              <a:rPr lang="en-US" sz="2000" b="0" dirty="0" err="1">
                <a:solidFill>
                  <a:schemeClr val="bg1"/>
                </a:solidFill>
                <a:cs typeface="Arial" charset="0"/>
              </a:rPr>
              <a:t>eGFRcr</a:t>
            </a:r>
            <a:r>
              <a:rPr lang="en-US" sz="2000" b="0" dirty="0">
                <a:solidFill>
                  <a:schemeClr val="bg1"/>
                </a:solidFill>
                <a:cs typeface="Arial" charset="0"/>
              </a:rPr>
              <a:t> compromised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67001" y="6400800"/>
            <a:ext cx="3457998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9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Kidney Inter Suppl. 2013; 3: 1–150</a:t>
            </a:r>
          </a:p>
        </p:txBody>
      </p:sp>
    </p:spTree>
    <p:extLst>
      <p:ext uri="{BB962C8B-B14F-4D97-AF65-F5344CB8AC3E}">
        <p14:creationId xmlns:p14="http://schemas.microsoft.com/office/powerpoint/2010/main" val="99807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41F1B3-141E-D646-A6A1-2038C14A1251}"/>
              </a:ext>
            </a:extLst>
          </p:cNvPr>
          <p:cNvSpPr txBox="1"/>
          <p:nvPr/>
        </p:nvSpPr>
        <p:spPr>
          <a:xfrm>
            <a:off x="857250" y="1489684"/>
            <a:ext cx="5524500" cy="195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/>
              <a:t>Cystatin C in 3900 US labs in 2020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2% offered cystatin C in their laboratories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90% sent specimens to a referral laboratory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8% did not answer the question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1A2BC1-1CE1-2C43-A2D2-E27F5A7EA86E}"/>
              </a:ext>
            </a:extLst>
          </p:cNvPr>
          <p:cNvSpPr txBox="1"/>
          <p:nvPr/>
        </p:nvSpPr>
        <p:spPr>
          <a:xfrm>
            <a:off x="304800" y="40386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600" b="0" dirty="0"/>
              <a:t>College of American Pathologists, 2020-A Chemistry Survey. </a:t>
            </a:r>
            <a:r>
              <a:rPr lang="en-US" sz="1600" b="0" u="sng" dirty="0">
                <a:hlinkClick r:id="rId2"/>
              </a:rPr>
              <a:t>https://documents.cap.org/documents/2020-a-kidney-biomarkers.pdf</a:t>
            </a:r>
            <a:r>
              <a:rPr lang="en-US" sz="1600" b="0" u="sng" dirty="0"/>
              <a:t> </a:t>
            </a:r>
            <a:endParaRPr lang="en-US" sz="1600" b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09FE04-43C2-AE4E-8C5A-EEB38609E3F9}"/>
              </a:ext>
            </a:extLst>
          </p:cNvPr>
          <p:cNvSpPr txBox="1"/>
          <p:nvPr/>
        </p:nvSpPr>
        <p:spPr>
          <a:xfrm>
            <a:off x="7543800" y="1489684"/>
            <a:ext cx="4114800" cy="145468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My lab offers Cystatin C in-house</a:t>
            </a:r>
          </a:p>
          <a:p>
            <a:pPr algn="ctr"/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Cystatin C is ordered for 0.6% of creatinine orders</a:t>
            </a:r>
          </a:p>
        </p:txBody>
      </p:sp>
    </p:spTree>
    <p:extLst>
      <p:ext uri="{BB962C8B-B14F-4D97-AF65-F5344CB8AC3E}">
        <p14:creationId xmlns:p14="http://schemas.microsoft.com/office/powerpoint/2010/main" val="377723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2550" y="2057400"/>
            <a:ext cx="9486900" cy="4419600"/>
          </a:xfrm>
        </p:spPr>
        <p:txBody>
          <a:bodyPr/>
          <a:lstStyle/>
          <a:p>
            <a:pPr marL="0" indent="0">
              <a:spcBef>
                <a:spcPct val="95000"/>
              </a:spcBef>
              <a:buNone/>
            </a:pPr>
            <a:r>
              <a:rPr lang="en-US" sz="2400" dirty="0"/>
              <a:t>Financial disclosures:</a:t>
            </a:r>
          </a:p>
          <a:p>
            <a:pPr marL="0" indent="0">
              <a:spcBef>
                <a:spcPct val="95000"/>
              </a:spcBef>
              <a:buNone/>
            </a:pPr>
            <a:r>
              <a:rPr lang="en-US" sz="2000" dirty="0"/>
              <a:t>Siemens </a:t>
            </a:r>
            <a:r>
              <a:rPr lang="en-US" sz="2000" dirty="0" err="1"/>
              <a:t>Healthineers</a:t>
            </a:r>
            <a:r>
              <a:rPr lang="en-US" sz="2000" dirty="0"/>
              <a:t>, speaking honorarium</a:t>
            </a:r>
          </a:p>
          <a:p>
            <a:pPr marL="0" indent="0">
              <a:spcBef>
                <a:spcPct val="95000"/>
              </a:spcBef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2411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A576350-FC62-4A48-871E-5A4BD29B19AD}"/>
              </a:ext>
            </a:extLst>
          </p:cNvPr>
          <p:cNvGrpSpPr/>
          <p:nvPr/>
        </p:nvGrpSpPr>
        <p:grpSpPr>
          <a:xfrm>
            <a:off x="1917695" y="193765"/>
            <a:ext cx="8267701" cy="1983819"/>
            <a:chOff x="533400" y="304800"/>
            <a:chExt cx="8305800" cy="189124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EA6F6885-F1ED-5345-960F-B08AA0DA0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3400" y="304800"/>
              <a:ext cx="8305800" cy="1606211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5BEF24B-E6F1-B941-B807-D46FE1153B1F}"/>
                </a:ext>
              </a:extLst>
            </p:cNvPr>
            <p:cNvSpPr txBox="1"/>
            <p:nvPr/>
          </p:nvSpPr>
          <p:spPr>
            <a:xfrm>
              <a:off x="2627595" y="1882108"/>
              <a:ext cx="4117409" cy="313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b="0" dirty="0" err="1"/>
                <a:t>Eneanya</a:t>
              </a:r>
              <a:r>
                <a:rPr lang="en-US" sz="1800" b="0" dirty="0"/>
                <a:t>, et al. JAMA 2019;332:113-4.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CC94A3B-D5D1-7D4D-AEC2-06979747C7C2}"/>
              </a:ext>
            </a:extLst>
          </p:cNvPr>
          <p:cNvGrpSpPr/>
          <p:nvPr/>
        </p:nvGrpSpPr>
        <p:grpSpPr>
          <a:xfrm>
            <a:off x="2120898" y="3200400"/>
            <a:ext cx="7950200" cy="3271345"/>
            <a:chOff x="2120898" y="3200400"/>
            <a:chExt cx="7950200" cy="327134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C3CA105-1395-424A-BF9C-505F44842178}"/>
                </a:ext>
              </a:extLst>
            </p:cNvPr>
            <p:cNvSpPr txBox="1"/>
            <p:nvPr/>
          </p:nvSpPr>
          <p:spPr>
            <a:xfrm>
              <a:off x="4574219" y="6157813"/>
              <a:ext cx="2954655" cy="313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b="0" dirty="0"/>
                <a:t>NEJM 2020; 383:874-882.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F5ED8A9-3FE3-6247-8A64-D3124BDCF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20898" y="3200400"/>
              <a:ext cx="7950200" cy="2895600"/>
            </a:xfrm>
            <a:prstGeom prst="rect">
              <a:avLst/>
            </a:prstGeom>
          </p:spPr>
        </p:pic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5E0582-7AD3-874D-82F5-B1C73589FD2F}"/>
              </a:ext>
            </a:extLst>
          </p:cNvPr>
          <p:cNvCxnSpPr/>
          <p:nvPr/>
        </p:nvCxnSpPr>
        <p:spPr bwMode="auto">
          <a:xfrm>
            <a:off x="457200" y="2895600"/>
            <a:ext cx="11277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6419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7E4BA0-E63B-3644-9C39-28763627E30B}"/>
              </a:ext>
            </a:extLst>
          </p:cNvPr>
          <p:cNvSpPr txBox="1"/>
          <p:nvPr/>
        </p:nvSpPr>
        <p:spPr>
          <a:xfrm>
            <a:off x="320221" y="990600"/>
            <a:ext cx="11551560" cy="4438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Observations</a:t>
            </a:r>
          </a:p>
          <a:p>
            <a:pPr marL="342900" indent="-342900">
              <a:lnSpc>
                <a:spcPct val="100000"/>
              </a:lnSpc>
              <a:spcBef>
                <a:spcPts val="3600"/>
              </a:spcBef>
              <a:buFont typeface="Wingdings" pitchFamily="2" charset="2"/>
              <a:buChar char="§"/>
            </a:pPr>
            <a:r>
              <a:rPr lang="en-US" sz="2200" b="0" dirty="0"/>
              <a:t>Race is a social, not biological, construct</a:t>
            </a:r>
          </a:p>
          <a:p>
            <a:pPr marL="342900" indent="-342900">
              <a:lnSpc>
                <a:spcPct val="100000"/>
              </a:lnSpc>
              <a:spcBef>
                <a:spcPts val="3600"/>
              </a:spcBef>
              <a:buFont typeface="Wingdings" pitchFamily="2" charset="2"/>
              <a:buChar char="§"/>
            </a:pPr>
            <a:r>
              <a:rPr lang="en-US" sz="2200" b="0" dirty="0"/>
              <a:t>Black people develop CKD 3.5x more than non-Hispanic White people</a:t>
            </a:r>
          </a:p>
          <a:p>
            <a:pPr marL="342900" indent="-342900">
              <a:lnSpc>
                <a:spcPct val="100000"/>
              </a:lnSpc>
              <a:spcBef>
                <a:spcPts val="3600"/>
              </a:spcBef>
              <a:buFont typeface="Wingdings" pitchFamily="2" charset="2"/>
              <a:buChar char="§"/>
            </a:pPr>
            <a:r>
              <a:rPr lang="en-US" sz="2200" b="0" dirty="0"/>
              <a:t>Black people have 7.6% lifetime risk for ESKD vs. 1.7% for non-Hispanic White people</a:t>
            </a:r>
          </a:p>
          <a:p>
            <a:pPr marL="342900" indent="-342900">
              <a:lnSpc>
                <a:spcPct val="100000"/>
              </a:lnSpc>
              <a:spcBef>
                <a:spcPts val="3600"/>
              </a:spcBef>
              <a:buFont typeface="Wingdings" pitchFamily="2" charset="2"/>
              <a:buChar char="§"/>
            </a:pPr>
            <a:r>
              <a:rPr lang="en-US" sz="2200" b="0" dirty="0"/>
              <a:t>Black people are 2x less likely to receive a living donor kidney transplant</a:t>
            </a:r>
          </a:p>
          <a:p>
            <a:pPr marL="342900" indent="-342900">
              <a:lnSpc>
                <a:spcPct val="100000"/>
              </a:lnSpc>
              <a:spcBef>
                <a:spcPts val="3600"/>
              </a:spcBef>
              <a:buFont typeface="Wingdings" pitchFamily="2" charset="2"/>
              <a:buChar char="§"/>
            </a:pPr>
            <a:r>
              <a:rPr lang="en-US" sz="2200" b="0" dirty="0"/>
              <a:t>Black people spend 2x longer on dialysis waiting for a deceased donor kidney transplant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4B494A-284C-BB4E-B72E-28B9D08D4C5A}"/>
              </a:ext>
            </a:extLst>
          </p:cNvPr>
          <p:cNvSpPr txBox="1"/>
          <p:nvPr/>
        </p:nvSpPr>
        <p:spPr>
          <a:xfrm>
            <a:off x="3749909" y="6248400"/>
            <a:ext cx="4692182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Ojo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. Ann Intern Med 2022</a:t>
            </a:r>
            <a:r>
              <a:rPr lang="en-US" sz="1600" b="0" dirty="0">
                <a:solidFill>
                  <a:srgbClr val="000000"/>
                </a:solidFill>
              </a:rPr>
              <a:t>; doi:10.7326/M21-4875</a:t>
            </a:r>
          </a:p>
        </p:txBody>
      </p:sp>
    </p:spTree>
    <p:extLst>
      <p:ext uri="{BB962C8B-B14F-4D97-AF65-F5344CB8AC3E}">
        <p14:creationId xmlns:p14="http://schemas.microsoft.com/office/powerpoint/2010/main" val="4068331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7E4BA0-E63B-3644-9C39-28763627E30B}"/>
              </a:ext>
            </a:extLst>
          </p:cNvPr>
          <p:cNvSpPr txBox="1"/>
          <p:nvPr/>
        </p:nvSpPr>
        <p:spPr>
          <a:xfrm>
            <a:off x="1752600" y="401729"/>
            <a:ext cx="9101444" cy="5746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CKD-EPI 2009 </a:t>
            </a:r>
            <a:r>
              <a:rPr lang="en-US" dirty="0" err="1"/>
              <a:t>eGFRcr</a:t>
            </a:r>
            <a:r>
              <a:rPr lang="en-US" dirty="0"/>
              <a:t> equation</a:t>
            </a:r>
          </a:p>
          <a:p>
            <a:pPr marL="342900" indent="-342900">
              <a:lnSpc>
                <a:spcPct val="100000"/>
              </a:lnSpc>
              <a:spcBef>
                <a:spcPts val="3000"/>
              </a:spcBef>
              <a:buFont typeface="Wingdings" pitchFamily="2" charset="2"/>
              <a:buChar char="§"/>
            </a:pPr>
            <a:r>
              <a:rPr lang="en-US" sz="2000" b="0" dirty="0"/>
              <a:t>16% higher eGFR for Black people at the same creatinine concentration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sz="2000" b="0" dirty="0"/>
              <a:t>Why?</a:t>
            </a:r>
          </a:p>
          <a:p>
            <a:pPr marL="342900" indent="-342900">
              <a:lnSpc>
                <a:spcPct val="100000"/>
              </a:lnSpc>
              <a:spcBef>
                <a:spcPts val="3000"/>
              </a:spcBef>
              <a:buFont typeface="Wingdings" pitchFamily="2" charset="2"/>
              <a:buChar char="§"/>
            </a:pPr>
            <a:r>
              <a:rPr lang="en-US" sz="2000" b="0" dirty="0"/>
              <a:t>More accurate fit to measured GFR in the development data set </a:t>
            </a:r>
          </a:p>
          <a:p>
            <a:pPr marL="349250">
              <a:lnSpc>
                <a:spcPct val="100000"/>
              </a:lnSpc>
              <a:spcBef>
                <a:spcPts val="600"/>
              </a:spcBef>
            </a:pPr>
            <a:r>
              <a:rPr lang="en-US" sz="2000" b="0" dirty="0"/>
              <a:t>(31.5% Black of 8254 people)</a:t>
            </a:r>
          </a:p>
          <a:p>
            <a:pPr marL="342900" indent="-342900">
              <a:lnSpc>
                <a:spcPct val="100000"/>
              </a:lnSpc>
              <a:spcBef>
                <a:spcPts val="3000"/>
              </a:spcBef>
              <a:buFont typeface="Wingdings" pitchFamily="2" charset="2"/>
              <a:buChar char="v"/>
            </a:pPr>
            <a:r>
              <a:rPr lang="en-US" sz="2000" b="0" dirty="0">
                <a:solidFill>
                  <a:srgbClr val="0070C0"/>
                </a:solidFill>
              </a:rPr>
              <a:t>If the 16% was removed, eGFR would be lower for Blacks and thus:</a:t>
            </a:r>
          </a:p>
          <a:p>
            <a:pPr marL="1316038" lvl="1" indent="-342900">
              <a:lnSpc>
                <a:spcPct val="100000"/>
              </a:lnSpc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en-US" sz="2000" b="0" dirty="0">
                <a:solidFill>
                  <a:srgbClr val="006600"/>
                </a:solidFill>
              </a:rPr>
              <a:t>Earlier referral for kidney care</a:t>
            </a:r>
          </a:p>
          <a:p>
            <a:pPr marL="1316038" lvl="1" indent="-342900">
              <a:lnSpc>
                <a:spcPct val="100000"/>
              </a:lnSpc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en-US" sz="2000" b="0" dirty="0">
                <a:solidFill>
                  <a:srgbClr val="006600"/>
                </a:solidFill>
              </a:rPr>
              <a:t>Earlier eligibility for kidney transplant</a:t>
            </a:r>
          </a:p>
          <a:p>
            <a:pPr marL="1316038" lvl="1" indent="-342900">
              <a:lnSpc>
                <a:spcPct val="100000"/>
              </a:lnSpc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en-US" sz="2000" b="0" dirty="0">
                <a:solidFill>
                  <a:srgbClr val="FF0000"/>
                </a:solidFill>
              </a:rPr>
              <a:t>Decrease eligibility for nephrotoxic drugs</a:t>
            </a:r>
          </a:p>
          <a:p>
            <a:pPr marL="1316038" lvl="1" indent="-342900">
              <a:lnSpc>
                <a:spcPct val="100000"/>
              </a:lnSpc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en-US" sz="2000" b="0" dirty="0">
                <a:solidFill>
                  <a:srgbClr val="FF0000"/>
                </a:solidFill>
              </a:rPr>
              <a:t>Treat people with drugs before they need it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BB2FD8-8C2B-7C49-AE80-95DC01EC7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966" y="5335117"/>
            <a:ext cx="378509" cy="812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3DF90C-CD2B-8342-9885-B0B7B1EED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0439" y="4191000"/>
            <a:ext cx="455561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24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7E4BA0-E63B-3644-9C39-28763627E30B}"/>
              </a:ext>
            </a:extLst>
          </p:cNvPr>
          <p:cNvSpPr txBox="1"/>
          <p:nvPr/>
        </p:nvSpPr>
        <p:spPr>
          <a:xfrm>
            <a:off x="1333500" y="990600"/>
            <a:ext cx="9525000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0" dirty="0"/>
              <a:t>Was the data for Blacks representative of the US population in the CKD-EPI 2009 development data set?</a:t>
            </a:r>
          </a:p>
          <a:p>
            <a:pPr marL="800100" lvl="1" indent="-342900">
              <a:lnSpc>
                <a:spcPct val="100000"/>
              </a:lnSpc>
              <a:spcBef>
                <a:spcPts val="2400"/>
              </a:spcBef>
              <a:buFont typeface="Courier New" panose="02070309020205020404" pitchFamily="49" charset="0"/>
              <a:buChar char="o"/>
            </a:pPr>
            <a:r>
              <a:rPr lang="en-US" sz="2000" b="0" dirty="0"/>
              <a:t>High percent were from lower socio-economic conditions that affects occupation, diet, environmental influences, access to medical care, etc.</a:t>
            </a:r>
          </a:p>
          <a:p>
            <a:pPr marL="800100" lvl="1" indent="-342900">
              <a:lnSpc>
                <a:spcPct val="100000"/>
              </a:lnSpc>
              <a:spcBef>
                <a:spcPts val="2400"/>
              </a:spcBef>
              <a:buFont typeface="Courier New" panose="02070309020205020404" pitchFamily="49" charset="0"/>
              <a:buChar char="o"/>
            </a:pPr>
            <a:r>
              <a:rPr lang="en-US" sz="2000" b="0" dirty="0"/>
              <a:t>The equation without the Black term is more accurate in Black populations in other countries</a:t>
            </a:r>
          </a:p>
          <a:p>
            <a:pPr marL="800100" lvl="1" indent="-342900">
              <a:lnSpc>
                <a:spcPct val="100000"/>
              </a:lnSpc>
              <a:spcBef>
                <a:spcPts val="1800"/>
              </a:spcBef>
              <a:buFont typeface="Courier New" panose="02070309020205020404" pitchFamily="49" charset="0"/>
              <a:buChar char="o"/>
            </a:pPr>
            <a:endParaRPr lang="en-US" sz="2000" b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3FD5E2-2E31-924B-BC25-82BF9BA48E7E}"/>
              </a:ext>
            </a:extLst>
          </p:cNvPr>
          <p:cNvSpPr txBox="1"/>
          <p:nvPr/>
        </p:nvSpPr>
        <p:spPr>
          <a:xfrm>
            <a:off x="3871673" y="5105400"/>
            <a:ext cx="4448654" cy="11264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/>
              <a:t>For more details see:</a:t>
            </a:r>
          </a:p>
          <a:p>
            <a:r>
              <a:rPr lang="en-US" sz="1600" b="0" dirty="0"/>
              <a:t>Levey et al. CJASN 2020;15:1203-12</a:t>
            </a:r>
          </a:p>
          <a:p>
            <a:r>
              <a:rPr lang="en-US" sz="1600" b="0" dirty="0" err="1"/>
              <a:t>Eneanya</a:t>
            </a:r>
            <a:r>
              <a:rPr lang="en-US" sz="1600" b="0" dirty="0"/>
              <a:t> et al. Nat Rev Nephrol 2022;18:84-94</a:t>
            </a:r>
          </a:p>
        </p:txBody>
      </p:sp>
    </p:spTree>
    <p:extLst>
      <p:ext uri="{BB962C8B-B14F-4D97-AF65-F5344CB8AC3E}">
        <p14:creationId xmlns:p14="http://schemas.microsoft.com/office/powerpoint/2010/main" val="2239221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D3CBD5-C8A1-5247-B36F-1299EC4DC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838200"/>
            <a:ext cx="8128000" cy="37963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1FAE97-68AA-7645-AF1F-66C5739B3819}"/>
              </a:ext>
            </a:extLst>
          </p:cNvPr>
          <p:cNvSpPr txBox="1"/>
          <p:nvPr/>
        </p:nvSpPr>
        <p:spPr>
          <a:xfrm>
            <a:off x="4593024" y="6172200"/>
            <a:ext cx="3005951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solidFill>
                  <a:srgbClr val="0432FF"/>
                </a:solidFill>
              </a:rPr>
              <a:t>Online 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34625772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7E4BA0-E63B-3644-9C39-28763627E30B}"/>
              </a:ext>
            </a:extLst>
          </p:cNvPr>
          <p:cNvSpPr txBox="1"/>
          <p:nvPr/>
        </p:nvSpPr>
        <p:spPr>
          <a:xfrm>
            <a:off x="574913" y="990600"/>
            <a:ext cx="11042190" cy="4284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CKD-EPI 2021 </a:t>
            </a:r>
            <a:r>
              <a:rPr lang="en-US" dirty="0" err="1"/>
              <a:t>eGFRcr</a:t>
            </a:r>
            <a:r>
              <a:rPr lang="en-US" dirty="0"/>
              <a:t> and </a:t>
            </a:r>
            <a:r>
              <a:rPr lang="en-US" dirty="0" err="1"/>
              <a:t>eGFRcr-cys</a:t>
            </a:r>
            <a:r>
              <a:rPr lang="en-US" dirty="0"/>
              <a:t> equations</a:t>
            </a:r>
          </a:p>
          <a:p>
            <a:pPr marL="342900" indent="-342900">
              <a:lnSpc>
                <a:spcPct val="100000"/>
              </a:lnSpc>
              <a:spcBef>
                <a:spcPts val="3600"/>
              </a:spcBef>
              <a:buFont typeface="Wingdings" pitchFamily="2" charset="2"/>
              <a:buChar char="§"/>
            </a:pPr>
            <a:r>
              <a:rPr lang="en-US" sz="2000" b="0" dirty="0"/>
              <a:t>Refit without using race as a modifier</a:t>
            </a:r>
          </a:p>
          <a:p>
            <a:pPr marL="342900" indent="-342900">
              <a:lnSpc>
                <a:spcPct val="100000"/>
              </a:lnSpc>
              <a:spcBef>
                <a:spcPts val="3600"/>
              </a:spcBef>
              <a:buFont typeface="Wingdings" pitchFamily="2" charset="2"/>
              <a:buChar char="§"/>
            </a:pPr>
            <a:r>
              <a:rPr lang="en-US" sz="2000" b="0" dirty="0"/>
              <a:t>Equations have the same parameters as previous with different coefficients and no race term</a:t>
            </a:r>
          </a:p>
          <a:p>
            <a:pPr marL="342900" indent="-342900">
              <a:lnSpc>
                <a:spcPct val="100000"/>
              </a:lnSpc>
              <a:spcBef>
                <a:spcPts val="3600"/>
              </a:spcBef>
              <a:buFont typeface="Wingdings" pitchFamily="2" charset="2"/>
              <a:buChar char="§"/>
            </a:pPr>
            <a:r>
              <a:rPr lang="en-US" sz="2000" b="0" dirty="0" err="1"/>
              <a:t>eGFRcr</a:t>
            </a:r>
            <a:r>
              <a:rPr lang="en-US" sz="2000" b="0" dirty="0"/>
              <a:t> used the same development data set as in 2009 (8254 people, 31.5% Black) </a:t>
            </a:r>
          </a:p>
          <a:p>
            <a:pPr marL="342900" indent="-342900">
              <a:lnSpc>
                <a:spcPct val="100000"/>
              </a:lnSpc>
              <a:spcBef>
                <a:spcPts val="3600"/>
              </a:spcBef>
              <a:buFont typeface="Wingdings" pitchFamily="2" charset="2"/>
              <a:buChar char="§"/>
            </a:pPr>
            <a:r>
              <a:rPr lang="en-US" sz="2000" b="0" dirty="0" err="1"/>
              <a:t>eGFRcr-cys</a:t>
            </a:r>
            <a:r>
              <a:rPr lang="en-US" sz="2000" b="0" dirty="0"/>
              <a:t> used the same development data set as in 2012 (5352 people, 39.7% Black) </a:t>
            </a:r>
          </a:p>
          <a:p>
            <a:pPr marL="342900" indent="-342900">
              <a:lnSpc>
                <a:spcPct val="100000"/>
              </a:lnSpc>
              <a:spcBef>
                <a:spcPts val="3600"/>
              </a:spcBef>
              <a:buFont typeface="Wingdings" pitchFamily="2" charset="2"/>
              <a:buChar char="§"/>
            </a:pPr>
            <a:r>
              <a:rPr lang="en-US" sz="2000" b="0" dirty="0"/>
              <a:t>Equations were validated using a new data set (4050 people, 14.3% Black)</a:t>
            </a:r>
          </a:p>
        </p:txBody>
      </p:sp>
    </p:spTree>
    <p:extLst>
      <p:ext uri="{BB962C8B-B14F-4D97-AF65-F5344CB8AC3E}">
        <p14:creationId xmlns:p14="http://schemas.microsoft.com/office/powerpoint/2010/main" val="35115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B1B190-7356-C64F-B463-48FED019E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95891"/>
            <a:ext cx="6199255" cy="3124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EF8D67-5405-954F-8FEF-9DF31977B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6548" y="3724892"/>
            <a:ext cx="6870590" cy="24473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BAEFA0-19E9-5D40-ADF2-49C28C5CD458}"/>
              </a:ext>
            </a:extLst>
          </p:cNvPr>
          <p:cNvSpPr txBox="1"/>
          <p:nvPr/>
        </p:nvSpPr>
        <p:spPr>
          <a:xfrm>
            <a:off x="4593024" y="6315468"/>
            <a:ext cx="3005951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solidFill>
                  <a:srgbClr val="0432FF"/>
                </a:solidFill>
              </a:rPr>
              <a:t>Online 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13798171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7FEE33-907F-7E48-AFF9-F8E032AD6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758" y="0"/>
            <a:ext cx="8836483" cy="6858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4201539-55EC-F04C-BC61-F6009F5C2FFC}"/>
              </a:ext>
            </a:extLst>
          </p:cNvPr>
          <p:cNvSpPr/>
          <p:nvPr/>
        </p:nvSpPr>
        <p:spPr bwMode="auto">
          <a:xfrm>
            <a:off x="6705600" y="2057400"/>
            <a:ext cx="2514600" cy="121920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9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12CD8A1-94F0-AD4E-8B89-ECEDA3810398}"/>
              </a:ext>
            </a:extLst>
          </p:cNvPr>
          <p:cNvSpPr/>
          <p:nvPr/>
        </p:nvSpPr>
        <p:spPr bwMode="auto">
          <a:xfrm>
            <a:off x="4953000" y="846667"/>
            <a:ext cx="2514600" cy="121920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9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2D3ED76-3ABE-7749-B9D3-FA06498B8B83}"/>
              </a:ext>
            </a:extLst>
          </p:cNvPr>
          <p:cNvSpPr/>
          <p:nvPr/>
        </p:nvSpPr>
        <p:spPr bwMode="auto">
          <a:xfrm>
            <a:off x="3200400" y="1981200"/>
            <a:ext cx="2514600" cy="121920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9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E8C452D-0F90-E44A-8001-DD8C8DCDF2A0}"/>
              </a:ext>
            </a:extLst>
          </p:cNvPr>
          <p:cNvSpPr/>
          <p:nvPr/>
        </p:nvSpPr>
        <p:spPr bwMode="auto">
          <a:xfrm>
            <a:off x="3200400" y="3276600"/>
            <a:ext cx="2514600" cy="121920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9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66C7CCB-83AC-284F-8688-081D28169433}"/>
              </a:ext>
            </a:extLst>
          </p:cNvPr>
          <p:cNvSpPr/>
          <p:nvPr/>
        </p:nvSpPr>
        <p:spPr bwMode="auto">
          <a:xfrm rot="-1560000">
            <a:off x="4504267" y="3496733"/>
            <a:ext cx="4766733" cy="251460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9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10D432-CEC7-9A46-AF08-258A724D58D2}"/>
              </a:ext>
            </a:extLst>
          </p:cNvPr>
          <p:cNvSpPr/>
          <p:nvPr/>
        </p:nvSpPr>
        <p:spPr bwMode="auto">
          <a:xfrm>
            <a:off x="2827020" y="846667"/>
            <a:ext cx="1600200" cy="524933"/>
          </a:xfrm>
          <a:prstGeom prst="rect">
            <a:avLst/>
          </a:prstGeom>
          <a:noFill/>
          <a:ln w="1270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9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4480BF-4AD3-7045-8D2A-8C66D3B9671E}"/>
              </a:ext>
            </a:extLst>
          </p:cNvPr>
          <p:cNvSpPr/>
          <p:nvPr/>
        </p:nvSpPr>
        <p:spPr bwMode="auto">
          <a:xfrm>
            <a:off x="9271000" y="3124200"/>
            <a:ext cx="1243241" cy="524933"/>
          </a:xfrm>
          <a:prstGeom prst="rect">
            <a:avLst/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9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0C4FA4-4702-4944-9797-72D49AFED6B8}"/>
              </a:ext>
            </a:extLst>
          </p:cNvPr>
          <p:cNvSpPr/>
          <p:nvPr/>
        </p:nvSpPr>
        <p:spPr bwMode="auto">
          <a:xfrm>
            <a:off x="7814031" y="5520266"/>
            <a:ext cx="1600200" cy="524933"/>
          </a:xfrm>
          <a:prstGeom prst="rect">
            <a:avLst/>
          </a:prstGeom>
          <a:noFill/>
          <a:ln w="1270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9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C280EE-E9DC-9748-A3A3-3F212C02CF28}"/>
              </a:ext>
            </a:extLst>
          </p:cNvPr>
          <p:cNvSpPr/>
          <p:nvPr/>
        </p:nvSpPr>
        <p:spPr bwMode="auto">
          <a:xfrm>
            <a:off x="3163319" y="5524500"/>
            <a:ext cx="1600200" cy="524933"/>
          </a:xfrm>
          <a:prstGeom prst="rect">
            <a:avLst/>
          </a:prstGeom>
          <a:noFill/>
          <a:ln w="1270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9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E750FF-5108-8C4B-8AA6-BD4E2F45A75A}"/>
              </a:ext>
            </a:extLst>
          </p:cNvPr>
          <p:cNvSpPr/>
          <p:nvPr/>
        </p:nvSpPr>
        <p:spPr bwMode="auto">
          <a:xfrm>
            <a:off x="7962900" y="859971"/>
            <a:ext cx="1181100" cy="524933"/>
          </a:xfrm>
          <a:prstGeom prst="rect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9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716810-75FE-C142-BA75-6A272A968D0C}"/>
              </a:ext>
            </a:extLst>
          </p:cNvPr>
          <p:cNvSpPr txBox="1"/>
          <p:nvPr/>
        </p:nvSpPr>
        <p:spPr>
          <a:xfrm>
            <a:off x="159570" y="6527895"/>
            <a:ext cx="3494867" cy="264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/>
              <a:t>Delgado et al. JASN 2021;32:2994-3015</a:t>
            </a:r>
          </a:p>
        </p:txBody>
      </p:sp>
    </p:spTree>
    <p:extLst>
      <p:ext uri="{BB962C8B-B14F-4D97-AF65-F5344CB8AC3E}">
        <p14:creationId xmlns:p14="http://schemas.microsoft.com/office/powerpoint/2010/main" val="274105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7E4BA0-E63B-3644-9C39-28763627E30B}"/>
              </a:ext>
            </a:extLst>
          </p:cNvPr>
          <p:cNvSpPr txBox="1"/>
          <p:nvPr/>
        </p:nvSpPr>
        <p:spPr>
          <a:xfrm>
            <a:off x="415787" y="838200"/>
            <a:ext cx="11776213" cy="182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9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NKF-ASN TF Recommends: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3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Labs to report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eGFRcr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 for adults &gt;=18 years using the CKD-EPI 2021 refit equation that has acceptable performance characteristics and potential consequences that do not disproportionately affect any one group of individuals.</a:t>
            </a:r>
          </a:p>
        </p:txBody>
      </p:sp>
    </p:spTree>
    <p:extLst>
      <p:ext uri="{BB962C8B-B14F-4D97-AF65-F5344CB8AC3E}">
        <p14:creationId xmlns:p14="http://schemas.microsoft.com/office/powerpoint/2010/main" val="17472086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2E5563-94FA-5641-B95D-6D8FB0AC8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67954" y="-1059658"/>
            <a:ext cx="6864187" cy="898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093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9144000" cy="1219200"/>
          </a:xfrm>
        </p:spPr>
        <p:txBody>
          <a:bodyPr/>
          <a:lstStyle/>
          <a:p>
            <a:r>
              <a:rPr lang="en-US" sz="3200" b="1" dirty="0">
                <a:solidFill>
                  <a:schemeClr val="accent2"/>
                </a:solidFill>
              </a:rPr>
              <a:t>Topics</a:t>
            </a:r>
          </a:p>
        </p:txBody>
      </p:sp>
      <p:sp>
        <p:nvSpPr>
          <p:cNvPr id="158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2550" y="2057400"/>
            <a:ext cx="9486900" cy="4419600"/>
          </a:xfrm>
        </p:spPr>
        <p:txBody>
          <a:bodyPr/>
          <a:lstStyle/>
          <a:p>
            <a:pPr marL="0" indent="0">
              <a:spcBef>
                <a:spcPct val="95000"/>
              </a:spcBef>
              <a:buNone/>
            </a:pPr>
            <a:r>
              <a:rPr lang="en-US" sz="2800" dirty="0"/>
              <a:t>Estimating GFR, historical perspective</a:t>
            </a:r>
          </a:p>
          <a:p>
            <a:pPr marL="0" indent="0">
              <a:spcBef>
                <a:spcPts val="4992"/>
              </a:spcBef>
              <a:buNone/>
            </a:pPr>
            <a:r>
              <a:rPr lang="en-US" sz="2800" dirty="0"/>
              <a:t>Racial disparity in medicine; eliminate the race coefficient</a:t>
            </a:r>
          </a:p>
          <a:p>
            <a:pPr marL="0" indent="0">
              <a:spcBef>
                <a:spcPts val="4992"/>
              </a:spcBef>
              <a:buNone/>
            </a:pPr>
            <a:r>
              <a:rPr lang="en-US" sz="2800" dirty="0"/>
              <a:t>An evidence based systematic approach</a:t>
            </a:r>
          </a:p>
          <a:p>
            <a:pPr marL="0" indent="0">
              <a:spcBef>
                <a:spcPts val="4992"/>
              </a:spcBef>
              <a:buNone/>
            </a:pPr>
            <a:r>
              <a:rPr lang="en-US" sz="2800" dirty="0"/>
              <a:t>Implementing the NKF/ASN 2021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29793818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0E48DDB-37F1-0149-9CF4-51E2C6D9E948}"/>
              </a:ext>
            </a:extLst>
          </p:cNvPr>
          <p:cNvGrpSpPr/>
          <p:nvPr/>
        </p:nvGrpSpPr>
        <p:grpSpPr>
          <a:xfrm>
            <a:off x="0" y="609600"/>
            <a:ext cx="12192000" cy="5217688"/>
            <a:chOff x="0" y="990600"/>
            <a:chExt cx="12192000" cy="521768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B7E4BA0-E63B-3644-9C39-28763627E30B}"/>
                </a:ext>
              </a:extLst>
            </p:cNvPr>
            <p:cNvSpPr txBox="1"/>
            <p:nvPr/>
          </p:nvSpPr>
          <p:spPr>
            <a:xfrm>
              <a:off x="1188255" y="990600"/>
              <a:ext cx="9815508" cy="10789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</a:pPr>
              <a:r>
                <a:rPr lang="en-US" dirty="0"/>
                <a:t>Each candidate equation was examined for performance</a:t>
              </a:r>
            </a:p>
            <a:p>
              <a:pPr algn="ctr">
                <a:lnSpc>
                  <a:spcPct val="120000"/>
                </a:lnSpc>
                <a:spcBef>
                  <a:spcPts val="0"/>
                </a:spcBef>
              </a:pPr>
              <a:r>
                <a:rPr lang="en-US" dirty="0"/>
                <a:t> in all attributes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C845270-FD99-5D47-B6B2-6F567A899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200400"/>
              <a:ext cx="12192000" cy="264996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DC0DF07-5D72-F041-8918-CDCBF4B7BFA3}"/>
                </a:ext>
              </a:extLst>
            </p:cNvPr>
            <p:cNvSpPr txBox="1"/>
            <p:nvPr/>
          </p:nvSpPr>
          <p:spPr>
            <a:xfrm>
              <a:off x="28832" y="5943600"/>
              <a:ext cx="2323072" cy="2646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solidFill>
                    <a:srgbClr val="0070C0"/>
                  </a:solidFill>
                </a:rPr>
                <a:t>Continues for 26 equations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0274D16-E4C9-C642-A251-506CD5B418CC}"/>
                </a:ext>
              </a:extLst>
            </p:cNvPr>
            <p:cNvSpPr txBox="1"/>
            <p:nvPr/>
          </p:nvSpPr>
          <p:spPr>
            <a:xfrm>
              <a:off x="457200" y="2728596"/>
              <a:ext cx="9053248" cy="75713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0" dirty="0"/>
                <a:t>For example:</a:t>
              </a:r>
            </a:p>
            <a:p>
              <a:r>
                <a:rPr lang="en-US" sz="1600" dirty="0"/>
                <a:t>Table S4: Performance compared to measured GFR </a:t>
              </a:r>
              <a:r>
                <a:rPr lang="en-US" sz="1600" dirty="0">
                  <a:solidFill>
                    <a:srgbClr val="0000FF"/>
                  </a:solidFill>
                </a:rPr>
                <a:t>in the CKD-EPI 2021 validation data set</a:t>
              </a:r>
            </a:p>
          </p:txBody>
        </p:sp>
        <p:sp>
          <p:nvSpPr>
            <p:cNvPr id="9" name="Right Bracket 8">
              <a:extLst>
                <a:ext uri="{FF2B5EF4-FFF2-40B4-BE49-F238E27FC236}">
                  <a16:creationId xmlns:a16="http://schemas.microsoft.com/office/drawing/2014/main" id="{5BC1491D-C1AB-364E-8A09-872BD6CB0D9B}"/>
                </a:ext>
              </a:extLst>
            </p:cNvPr>
            <p:cNvSpPr/>
            <p:nvPr/>
          </p:nvSpPr>
          <p:spPr bwMode="auto">
            <a:xfrm>
              <a:off x="5377249" y="4926227"/>
              <a:ext cx="76200" cy="838200"/>
            </a:xfrm>
            <a:prstGeom prst="rightBracke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80000"/>
                </a:lnSpc>
                <a:spcBef>
                  <a:spcPct val="9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0" name="Right Bracket 9">
              <a:extLst>
                <a:ext uri="{FF2B5EF4-FFF2-40B4-BE49-F238E27FC236}">
                  <a16:creationId xmlns:a16="http://schemas.microsoft.com/office/drawing/2014/main" id="{B558622B-A68D-6F45-AC40-2DC45A361521}"/>
                </a:ext>
              </a:extLst>
            </p:cNvPr>
            <p:cNvSpPr/>
            <p:nvPr/>
          </p:nvSpPr>
          <p:spPr bwMode="auto">
            <a:xfrm>
              <a:off x="7086600" y="4926227"/>
              <a:ext cx="76200" cy="838200"/>
            </a:xfrm>
            <a:prstGeom prst="rightBracke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80000"/>
                </a:lnSpc>
                <a:spcBef>
                  <a:spcPct val="9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E4A90E4-542D-4842-B23E-5ACB1770E0B6}"/>
                </a:ext>
              </a:extLst>
            </p:cNvPr>
            <p:cNvSpPr/>
            <p:nvPr/>
          </p:nvSpPr>
          <p:spPr bwMode="auto">
            <a:xfrm>
              <a:off x="8991600" y="4114800"/>
              <a:ext cx="990600" cy="381000"/>
            </a:xfrm>
            <a:prstGeom prst="ellipse">
              <a:avLst/>
            </a:prstGeom>
            <a:noFill/>
            <a:ln w="1270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80000"/>
                </a:lnSpc>
                <a:spcBef>
                  <a:spcPct val="9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A1E3B99-48CC-3A42-B67C-B8A16BDB4A00}"/>
              </a:ext>
            </a:extLst>
          </p:cNvPr>
          <p:cNvSpPr txBox="1"/>
          <p:nvPr/>
        </p:nvSpPr>
        <p:spPr>
          <a:xfrm>
            <a:off x="4348566" y="6496050"/>
            <a:ext cx="3494867" cy="264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/>
              <a:t>Delgado et al. JASN 2021;32:2994-3015</a:t>
            </a:r>
          </a:p>
        </p:txBody>
      </p:sp>
    </p:spTree>
    <p:extLst>
      <p:ext uri="{BB962C8B-B14F-4D97-AF65-F5344CB8AC3E}">
        <p14:creationId xmlns:p14="http://schemas.microsoft.com/office/powerpoint/2010/main" val="10658203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607F13F-5169-C445-B9FC-8C93DEC3E263}"/>
              </a:ext>
            </a:extLst>
          </p:cNvPr>
          <p:cNvSpPr txBox="1"/>
          <p:nvPr/>
        </p:nvSpPr>
        <p:spPr>
          <a:xfrm>
            <a:off x="9677400" y="5252442"/>
            <a:ext cx="22296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Down arrow is worse performance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Up arrow is better performance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ND no difference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2760A3A-0917-D14D-AE46-48EC32E9BC66}"/>
              </a:ext>
            </a:extLst>
          </p:cNvPr>
          <p:cNvGrpSpPr/>
          <p:nvPr/>
        </p:nvGrpSpPr>
        <p:grpSpPr>
          <a:xfrm>
            <a:off x="0" y="457200"/>
            <a:ext cx="12192000" cy="5867400"/>
            <a:chOff x="0" y="762000"/>
            <a:chExt cx="12192000" cy="586740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D12DADF-1DE0-244B-A108-C138D305FE6C}"/>
                </a:ext>
              </a:extLst>
            </p:cNvPr>
            <p:cNvSpPr txBox="1"/>
            <p:nvPr/>
          </p:nvSpPr>
          <p:spPr>
            <a:xfrm>
              <a:off x="2028239" y="5252442"/>
              <a:ext cx="1619354" cy="5139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400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 widespread</a:t>
              </a:r>
            </a:p>
            <a:p>
              <a:pPr>
                <a:spcBef>
                  <a:spcPts val="600"/>
                </a:spcBef>
              </a:pPr>
              <a:r>
                <a:rPr lang="en-US" sz="1400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 specialized labs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5B51D9F-FF14-9141-A5A8-0642EF89687B}"/>
                </a:ext>
              </a:extLst>
            </p:cNvPr>
            <p:cNvSpPr txBox="1"/>
            <p:nvPr/>
          </p:nvSpPr>
          <p:spPr>
            <a:xfrm>
              <a:off x="5791200" y="5252442"/>
              <a:ext cx="2380716" cy="1261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400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CR change to reporting</a:t>
              </a:r>
            </a:p>
            <a:p>
              <a:pPr>
                <a:spcBef>
                  <a:spcPts val="600"/>
                </a:spcBef>
              </a:pPr>
              <a:r>
                <a:rPr lang="en-US" sz="1400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CE change to equation</a:t>
              </a:r>
            </a:p>
            <a:p>
              <a:pPr>
                <a:spcBef>
                  <a:spcPts val="600"/>
                </a:spcBef>
              </a:pPr>
              <a:r>
                <a:rPr lang="en-US" sz="1400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NF new filtration marker</a:t>
              </a:r>
            </a:p>
            <a:p>
              <a:pPr>
                <a:spcBef>
                  <a:spcPts val="600"/>
                </a:spcBef>
              </a:pPr>
              <a:r>
                <a:rPr lang="en-US" sz="1400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NC no change</a:t>
              </a:r>
            </a:p>
            <a:p>
              <a:pPr>
                <a:spcBef>
                  <a:spcPts val="600"/>
                </a:spcBef>
              </a:pPr>
              <a:r>
                <a:rPr lang="en-US" sz="1400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NP no problems anticipated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3F776E1-D68D-8942-B013-1FCB01DB35C0}"/>
                </a:ext>
              </a:extLst>
            </p:cNvPr>
            <p:cNvSpPr txBox="1"/>
            <p:nvPr/>
          </p:nvSpPr>
          <p:spPr>
            <a:xfrm>
              <a:off x="8305800" y="5252442"/>
              <a:ext cx="1040670" cy="1261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400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 race</a:t>
              </a:r>
            </a:p>
            <a:p>
              <a:pPr>
                <a:spcBef>
                  <a:spcPts val="600"/>
                </a:spcBef>
              </a:pPr>
              <a:r>
                <a:rPr lang="en-US" sz="1400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 age</a:t>
              </a:r>
            </a:p>
            <a:p>
              <a:pPr>
                <a:spcBef>
                  <a:spcPts val="600"/>
                </a:spcBef>
              </a:pPr>
              <a:r>
                <a:rPr lang="en-US" sz="1400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 CKD</a:t>
              </a:r>
            </a:p>
            <a:p>
              <a:pPr>
                <a:spcBef>
                  <a:spcPts val="600"/>
                </a:spcBef>
              </a:pPr>
              <a:r>
                <a:rPr lang="en-US" sz="1400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 diabetes</a:t>
              </a:r>
            </a:p>
            <a:p>
              <a:pPr>
                <a:spcBef>
                  <a:spcPts val="600"/>
                </a:spcBef>
              </a:pPr>
              <a:r>
                <a:rPr lang="en-US" sz="1400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 gender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B595E1E-302C-8148-A29C-B5E240B6F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62000"/>
              <a:ext cx="12192000" cy="4290747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A01B58D-D969-AF4C-B51E-11862BDD039B}"/>
                </a:ext>
              </a:extLst>
            </p:cNvPr>
            <p:cNvSpPr/>
            <p:nvPr/>
          </p:nvSpPr>
          <p:spPr bwMode="auto">
            <a:xfrm>
              <a:off x="9296400" y="2819400"/>
              <a:ext cx="2819400" cy="381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80000"/>
                </a:lnSpc>
                <a:spcBef>
                  <a:spcPct val="9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charset="0"/>
                  <a:ea typeface="ＭＳ Ｐゴシック" charset="0"/>
                </a:rPr>
                <a:t>Next slide</a:t>
              </a:r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60B60FC-6F72-F446-9374-955AF31674BF}"/>
              </a:ext>
            </a:extLst>
          </p:cNvPr>
          <p:cNvCxnSpPr/>
          <p:nvPr/>
        </p:nvCxnSpPr>
        <p:spPr bwMode="auto">
          <a:xfrm>
            <a:off x="0" y="3999781"/>
            <a:ext cx="9220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BB20B42-9300-DC49-A667-E8D200E38493}"/>
              </a:ext>
            </a:extLst>
          </p:cNvPr>
          <p:cNvSpPr txBox="1"/>
          <p:nvPr/>
        </p:nvSpPr>
        <p:spPr>
          <a:xfrm>
            <a:off x="4348566" y="6496050"/>
            <a:ext cx="3494867" cy="264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/>
              <a:t>Delgado et al. JASN 2021;32:2994-3015</a:t>
            </a:r>
          </a:p>
        </p:txBody>
      </p:sp>
    </p:spTree>
    <p:extLst>
      <p:ext uri="{BB962C8B-B14F-4D97-AF65-F5344CB8AC3E}">
        <p14:creationId xmlns:p14="http://schemas.microsoft.com/office/powerpoint/2010/main" val="24622662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089D9C-801C-164F-B894-25B51BA02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524000"/>
            <a:ext cx="7516551" cy="34861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80D277-6C3B-9F41-8C23-9255CA29734C}"/>
              </a:ext>
            </a:extLst>
          </p:cNvPr>
          <p:cNvSpPr txBox="1"/>
          <p:nvPr/>
        </p:nvSpPr>
        <p:spPr>
          <a:xfrm>
            <a:off x="359368" y="3200400"/>
            <a:ext cx="3181769" cy="584775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rgbClr val="006600"/>
                </a:solidFill>
              </a:rPr>
              <a:t>Bias: </a:t>
            </a:r>
            <a:r>
              <a:rPr lang="en-US" sz="1600" b="0" dirty="0"/>
              <a:t>median diff </a:t>
            </a:r>
            <a:r>
              <a:rPr lang="en-US" sz="1600" b="0" dirty="0" err="1"/>
              <a:t>mGFR</a:t>
            </a:r>
            <a:r>
              <a:rPr lang="en-US" sz="1600" b="0" dirty="0"/>
              <a:t> – eGFR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600" b="0" dirty="0"/>
              <a:t>mL/min/1.73m</a:t>
            </a:r>
            <a:r>
              <a:rPr lang="en-US" sz="1600" b="0" baseline="30000" dirty="0"/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F1EEBB-A4A9-8B42-B659-2FF3E63474FE}"/>
              </a:ext>
            </a:extLst>
          </p:cNvPr>
          <p:cNvSpPr txBox="1"/>
          <p:nvPr/>
        </p:nvSpPr>
        <p:spPr>
          <a:xfrm>
            <a:off x="860048" y="2553050"/>
            <a:ext cx="2180405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0" dirty="0"/>
              <a:t>Underestimate </a:t>
            </a:r>
            <a:r>
              <a:rPr lang="en-US" sz="1600" b="0" dirty="0" err="1"/>
              <a:t>mGFR</a:t>
            </a:r>
            <a:endParaRPr lang="en-US" sz="1600" b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4946BC-D300-914A-B0EC-E6AF705A390F}"/>
              </a:ext>
            </a:extLst>
          </p:cNvPr>
          <p:cNvSpPr txBox="1"/>
          <p:nvPr/>
        </p:nvSpPr>
        <p:spPr>
          <a:xfrm>
            <a:off x="916152" y="4148496"/>
            <a:ext cx="2068195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0" dirty="0"/>
              <a:t>Overestimate </a:t>
            </a:r>
            <a:r>
              <a:rPr lang="en-US" sz="1600" b="0" dirty="0" err="1"/>
              <a:t>mGFR</a:t>
            </a:r>
            <a:endParaRPr lang="en-US" sz="1600" b="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BCEE495-C73F-D548-BB72-34701A64705A}"/>
              </a:ext>
            </a:extLst>
          </p:cNvPr>
          <p:cNvGrpSpPr/>
          <p:nvPr/>
        </p:nvGrpSpPr>
        <p:grpSpPr>
          <a:xfrm>
            <a:off x="6629400" y="2895600"/>
            <a:ext cx="4267200" cy="1295400"/>
            <a:chOff x="6629400" y="2895600"/>
            <a:chExt cx="4267200" cy="12954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B07C137-7AF4-1C42-B700-BE770D1BD4C5}"/>
                </a:ext>
              </a:extLst>
            </p:cNvPr>
            <p:cNvSpPr/>
            <p:nvPr/>
          </p:nvSpPr>
          <p:spPr bwMode="auto">
            <a:xfrm>
              <a:off x="6629400" y="2895600"/>
              <a:ext cx="762000" cy="228600"/>
            </a:xfrm>
            <a:prstGeom prst="ellips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80000"/>
                </a:lnSpc>
                <a:spcBef>
                  <a:spcPct val="9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3DC35CC-96A4-B542-AC69-02ACD6E64568}"/>
                </a:ext>
              </a:extLst>
            </p:cNvPr>
            <p:cNvSpPr/>
            <p:nvPr/>
          </p:nvSpPr>
          <p:spPr bwMode="auto">
            <a:xfrm>
              <a:off x="10134600" y="3962400"/>
              <a:ext cx="762000" cy="228600"/>
            </a:xfrm>
            <a:prstGeom prst="ellips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80000"/>
                </a:lnSpc>
                <a:spcBef>
                  <a:spcPct val="9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36A7E1B-1CE7-884D-802F-75459B349432}"/>
                </a:ext>
              </a:extLst>
            </p:cNvPr>
            <p:cNvCxnSpPr>
              <a:stCxn id="6" idx="6"/>
              <a:endCxn id="7" idx="2"/>
            </p:cNvCxnSpPr>
            <p:nvPr/>
          </p:nvCxnSpPr>
          <p:spPr bwMode="auto">
            <a:xfrm>
              <a:off x="7391400" y="3009900"/>
              <a:ext cx="2743200" cy="10668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7E090E3-5243-994B-83E9-54857F854A0D}"/>
              </a:ext>
            </a:extLst>
          </p:cNvPr>
          <p:cNvGrpSpPr/>
          <p:nvPr/>
        </p:nvGrpSpPr>
        <p:grpSpPr>
          <a:xfrm>
            <a:off x="4418674" y="5115478"/>
            <a:ext cx="2882831" cy="437043"/>
            <a:chOff x="4418674" y="5115478"/>
            <a:chExt cx="2882831" cy="43704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BE654FE-DFF0-E34D-930A-EEA701DF9ABF}"/>
                </a:ext>
              </a:extLst>
            </p:cNvPr>
            <p:cNvSpPr txBox="1"/>
            <p:nvPr/>
          </p:nvSpPr>
          <p:spPr>
            <a:xfrm>
              <a:off x="4418674" y="5115478"/>
              <a:ext cx="832279" cy="2646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70C0"/>
                  </a:solidFill>
                </a:rPr>
                <a:t>Current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5753D5A-57F4-AB44-815D-CA061F84A877}"/>
                </a:ext>
              </a:extLst>
            </p:cNvPr>
            <p:cNvSpPr txBox="1"/>
            <p:nvPr/>
          </p:nvSpPr>
          <p:spPr>
            <a:xfrm>
              <a:off x="5334000" y="5115478"/>
              <a:ext cx="1219200" cy="437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70C0"/>
                  </a:solidFill>
                </a:rPr>
                <a:t>Current w/o race term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242FF37-4FD7-3046-B3CF-5C52DB6F2216}"/>
                </a:ext>
              </a:extLst>
            </p:cNvPr>
            <p:cNvSpPr txBox="1"/>
            <p:nvPr/>
          </p:nvSpPr>
          <p:spPr>
            <a:xfrm>
              <a:off x="6719294" y="5115478"/>
              <a:ext cx="582211" cy="2646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70C0"/>
                  </a:solidFill>
                </a:rPr>
                <a:t>Refit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E988AC4-93E5-7E45-A537-21F4E0AF9B2E}"/>
              </a:ext>
            </a:extLst>
          </p:cNvPr>
          <p:cNvSpPr txBox="1"/>
          <p:nvPr/>
        </p:nvSpPr>
        <p:spPr>
          <a:xfrm>
            <a:off x="4348566" y="6496050"/>
            <a:ext cx="3494867" cy="264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/>
              <a:t>Delgado et al. JASN 2021;32:2994-3015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96A53B3-3475-9547-B425-AC5EC19B3101}"/>
              </a:ext>
            </a:extLst>
          </p:cNvPr>
          <p:cNvGrpSpPr/>
          <p:nvPr/>
        </p:nvGrpSpPr>
        <p:grpSpPr>
          <a:xfrm>
            <a:off x="7924800" y="5115477"/>
            <a:ext cx="2882831" cy="437043"/>
            <a:chOff x="4418674" y="5115478"/>
            <a:chExt cx="2882831" cy="43704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849739D-6CAB-7E43-A702-21563BC00225}"/>
                </a:ext>
              </a:extLst>
            </p:cNvPr>
            <p:cNvSpPr txBox="1"/>
            <p:nvPr/>
          </p:nvSpPr>
          <p:spPr>
            <a:xfrm>
              <a:off x="4418674" y="5115478"/>
              <a:ext cx="832279" cy="2646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70C0"/>
                  </a:solidFill>
                </a:rPr>
                <a:t>Current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FB8CEBD-FEF2-9F4D-9407-25505C2E946B}"/>
                </a:ext>
              </a:extLst>
            </p:cNvPr>
            <p:cNvSpPr txBox="1"/>
            <p:nvPr/>
          </p:nvSpPr>
          <p:spPr>
            <a:xfrm>
              <a:off x="5334000" y="5115478"/>
              <a:ext cx="1219200" cy="437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70C0"/>
                  </a:solidFill>
                </a:rPr>
                <a:t>Current w/o race term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B5866FD-6DDB-3C4A-870C-01A579B00CBC}"/>
                </a:ext>
              </a:extLst>
            </p:cNvPr>
            <p:cNvSpPr txBox="1"/>
            <p:nvPr/>
          </p:nvSpPr>
          <p:spPr>
            <a:xfrm>
              <a:off x="6719294" y="5115478"/>
              <a:ext cx="582211" cy="2646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70C0"/>
                  </a:solidFill>
                </a:rPr>
                <a:t>Refit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35595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F40685-A8E3-1B4D-A214-4B7535C29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600200"/>
            <a:ext cx="7443004" cy="34861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F20D64-1DF9-1748-B0EE-8754DF1D0419}"/>
              </a:ext>
            </a:extLst>
          </p:cNvPr>
          <p:cNvSpPr txBox="1"/>
          <p:nvPr/>
        </p:nvSpPr>
        <p:spPr>
          <a:xfrm>
            <a:off x="1027526" y="3330918"/>
            <a:ext cx="1928734" cy="584775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rgbClr val="006600"/>
                </a:solidFill>
              </a:rPr>
              <a:t>Accuracy</a:t>
            </a:r>
            <a:r>
              <a:rPr lang="en-US" sz="1600" b="0" dirty="0"/>
              <a:t>: 1 – P30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600" b="0" dirty="0"/>
              <a:t>%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6B6C9EB-E756-3941-93C2-55DD98A092D4}"/>
              </a:ext>
            </a:extLst>
          </p:cNvPr>
          <p:cNvGrpSpPr/>
          <p:nvPr/>
        </p:nvGrpSpPr>
        <p:grpSpPr>
          <a:xfrm>
            <a:off x="6100119" y="2802555"/>
            <a:ext cx="4339281" cy="397845"/>
            <a:chOff x="6100119" y="2802555"/>
            <a:chExt cx="4339281" cy="397845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81EFA9E-5F95-3E4F-9FEE-2160B413DA58}"/>
                </a:ext>
              </a:extLst>
            </p:cNvPr>
            <p:cNvSpPr/>
            <p:nvPr/>
          </p:nvSpPr>
          <p:spPr bwMode="auto">
            <a:xfrm>
              <a:off x="6100119" y="2971800"/>
              <a:ext cx="762000" cy="228600"/>
            </a:xfrm>
            <a:prstGeom prst="ellips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80000"/>
                </a:lnSpc>
                <a:spcBef>
                  <a:spcPct val="9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CF2FF39-3242-FD44-A550-B9B795F47072}"/>
                </a:ext>
              </a:extLst>
            </p:cNvPr>
            <p:cNvSpPr/>
            <p:nvPr/>
          </p:nvSpPr>
          <p:spPr bwMode="auto">
            <a:xfrm>
              <a:off x="9677400" y="2802555"/>
              <a:ext cx="762000" cy="228600"/>
            </a:xfrm>
            <a:prstGeom prst="ellips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80000"/>
                </a:lnSpc>
                <a:spcBef>
                  <a:spcPct val="9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4EE11D3-E512-F94F-A0E8-70E331EB70DB}"/>
                </a:ext>
              </a:extLst>
            </p:cNvPr>
            <p:cNvCxnSpPr>
              <a:stCxn id="4" idx="6"/>
              <a:endCxn id="5" idx="2"/>
            </p:cNvCxnSpPr>
            <p:nvPr/>
          </p:nvCxnSpPr>
          <p:spPr bwMode="auto">
            <a:xfrm flipV="1">
              <a:off x="6862119" y="2916855"/>
              <a:ext cx="2815281" cy="16924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3F6FF47-F6E6-CD45-B150-6B347F3BF2E2}"/>
              </a:ext>
            </a:extLst>
          </p:cNvPr>
          <p:cNvSpPr txBox="1"/>
          <p:nvPr/>
        </p:nvSpPr>
        <p:spPr>
          <a:xfrm>
            <a:off x="4348566" y="6496050"/>
            <a:ext cx="3494867" cy="264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/>
              <a:t>Delgado et al. JASN 2021;32:2994-3015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F018B14-8144-7948-9AB6-58F81E860849}"/>
              </a:ext>
            </a:extLst>
          </p:cNvPr>
          <p:cNvGrpSpPr/>
          <p:nvPr/>
        </p:nvGrpSpPr>
        <p:grpSpPr>
          <a:xfrm>
            <a:off x="3898969" y="5142733"/>
            <a:ext cx="2882831" cy="437043"/>
            <a:chOff x="4418674" y="5115478"/>
            <a:chExt cx="2882831" cy="43704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A9E8F90-8237-4B4D-A4D9-872A87B5466E}"/>
                </a:ext>
              </a:extLst>
            </p:cNvPr>
            <p:cNvSpPr txBox="1"/>
            <p:nvPr/>
          </p:nvSpPr>
          <p:spPr>
            <a:xfrm>
              <a:off x="4418674" y="5115478"/>
              <a:ext cx="832279" cy="2646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70C0"/>
                  </a:solidFill>
                </a:rPr>
                <a:t>Current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6E84AE5-487F-9749-9DC2-0E07538D0F6B}"/>
                </a:ext>
              </a:extLst>
            </p:cNvPr>
            <p:cNvSpPr txBox="1"/>
            <p:nvPr/>
          </p:nvSpPr>
          <p:spPr>
            <a:xfrm>
              <a:off x="5334000" y="5115478"/>
              <a:ext cx="1219200" cy="437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70C0"/>
                  </a:solidFill>
                </a:rPr>
                <a:t>Current w/o race term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34BFA6D-56EA-C544-B83C-840CB8C0BCF3}"/>
                </a:ext>
              </a:extLst>
            </p:cNvPr>
            <p:cNvSpPr txBox="1"/>
            <p:nvPr/>
          </p:nvSpPr>
          <p:spPr>
            <a:xfrm>
              <a:off x="6719294" y="5115478"/>
              <a:ext cx="582211" cy="2646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70C0"/>
                  </a:solidFill>
                </a:rPr>
                <a:t>Refit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C955220-C307-ED49-8954-CF417D90335F}"/>
              </a:ext>
            </a:extLst>
          </p:cNvPr>
          <p:cNvGrpSpPr/>
          <p:nvPr/>
        </p:nvGrpSpPr>
        <p:grpSpPr>
          <a:xfrm>
            <a:off x="7480369" y="5142733"/>
            <a:ext cx="2882831" cy="437043"/>
            <a:chOff x="4418674" y="5115478"/>
            <a:chExt cx="2882831" cy="43704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48E9AB8-23D2-734F-9765-0EBECAC6C615}"/>
                </a:ext>
              </a:extLst>
            </p:cNvPr>
            <p:cNvSpPr txBox="1"/>
            <p:nvPr/>
          </p:nvSpPr>
          <p:spPr>
            <a:xfrm>
              <a:off x="4418674" y="5115478"/>
              <a:ext cx="832279" cy="2646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70C0"/>
                  </a:solidFill>
                </a:rPr>
                <a:t>Current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1ADAEFF-7B10-494D-ABC6-BAB87B7F8977}"/>
                </a:ext>
              </a:extLst>
            </p:cNvPr>
            <p:cNvSpPr txBox="1"/>
            <p:nvPr/>
          </p:nvSpPr>
          <p:spPr>
            <a:xfrm>
              <a:off x="5334000" y="5115478"/>
              <a:ext cx="1219200" cy="437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70C0"/>
                  </a:solidFill>
                </a:rPr>
                <a:t>Current w/o race term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B1EE0E7-50C4-174C-BD40-1093148E472E}"/>
                </a:ext>
              </a:extLst>
            </p:cNvPr>
            <p:cNvSpPr txBox="1"/>
            <p:nvPr/>
          </p:nvSpPr>
          <p:spPr>
            <a:xfrm>
              <a:off x="6719294" y="5115478"/>
              <a:ext cx="582211" cy="2646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70C0"/>
                  </a:solidFill>
                </a:rPr>
                <a:t>Refit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10859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F390B1-9B75-BB48-B4A8-0A8241828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219200"/>
            <a:ext cx="9829800" cy="35325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024576-4E39-C747-A363-4E313522D0DE}"/>
              </a:ext>
            </a:extLst>
          </p:cNvPr>
          <p:cNvSpPr txBox="1"/>
          <p:nvPr/>
        </p:nvSpPr>
        <p:spPr>
          <a:xfrm>
            <a:off x="550471" y="2362200"/>
            <a:ext cx="1735529" cy="1077218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600" b="0" dirty="0"/>
              <a:t>Millions of people with CKD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600" b="0" dirty="0"/>
              <a:t>(NHANES 1999-2002)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ED9819-8E3E-7846-9899-8D37B5ADDBAB}"/>
              </a:ext>
            </a:extLst>
          </p:cNvPr>
          <p:cNvSpPr/>
          <p:nvPr/>
        </p:nvSpPr>
        <p:spPr bwMode="auto">
          <a:xfrm>
            <a:off x="4572000" y="3505200"/>
            <a:ext cx="381000" cy="152400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9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029F3AE-F394-A94A-8E7A-C6C7B6C8064A}"/>
              </a:ext>
            </a:extLst>
          </p:cNvPr>
          <p:cNvSpPr/>
          <p:nvPr/>
        </p:nvSpPr>
        <p:spPr bwMode="auto">
          <a:xfrm>
            <a:off x="3581400" y="2380735"/>
            <a:ext cx="381000" cy="152400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9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0CE9F6F-0A0F-A54B-A800-7EAB2BC16B1A}"/>
              </a:ext>
            </a:extLst>
          </p:cNvPr>
          <p:cNvSpPr/>
          <p:nvPr/>
        </p:nvSpPr>
        <p:spPr bwMode="auto">
          <a:xfrm>
            <a:off x="9372600" y="3581400"/>
            <a:ext cx="381000" cy="152400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9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480CC45-AE8F-C546-941F-5E9BAD63DC93}"/>
              </a:ext>
            </a:extLst>
          </p:cNvPr>
          <p:cNvSpPr/>
          <p:nvPr/>
        </p:nvSpPr>
        <p:spPr bwMode="auto">
          <a:xfrm>
            <a:off x="8423189" y="2166551"/>
            <a:ext cx="381000" cy="152400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9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CF1330F-F51B-DB44-BBB6-0190A5E38211}"/>
              </a:ext>
            </a:extLst>
          </p:cNvPr>
          <p:cNvSpPr/>
          <p:nvPr/>
        </p:nvSpPr>
        <p:spPr bwMode="auto">
          <a:xfrm>
            <a:off x="6553200" y="3674076"/>
            <a:ext cx="381000" cy="152400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9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C722329-BE75-B347-825C-FB53194C5707}"/>
              </a:ext>
            </a:extLst>
          </p:cNvPr>
          <p:cNvSpPr/>
          <p:nvPr/>
        </p:nvSpPr>
        <p:spPr bwMode="auto">
          <a:xfrm>
            <a:off x="5539946" y="3674076"/>
            <a:ext cx="381000" cy="152400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9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1834ED9-C181-BE4F-8AFE-94EB45998ECA}"/>
              </a:ext>
            </a:extLst>
          </p:cNvPr>
          <p:cNvSpPr/>
          <p:nvPr/>
        </p:nvSpPr>
        <p:spPr bwMode="auto">
          <a:xfrm>
            <a:off x="10385854" y="3663779"/>
            <a:ext cx="381000" cy="152400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9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A25634A-8ED9-FD47-ADDA-2E6CDBB8432A}"/>
              </a:ext>
            </a:extLst>
          </p:cNvPr>
          <p:cNvSpPr/>
          <p:nvPr/>
        </p:nvSpPr>
        <p:spPr bwMode="auto">
          <a:xfrm>
            <a:off x="11353800" y="3733800"/>
            <a:ext cx="381000" cy="152400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9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9E68F72-78B2-2C48-96E0-883D31BBC3C6}"/>
              </a:ext>
            </a:extLst>
          </p:cNvPr>
          <p:cNvSpPr txBox="1"/>
          <p:nvPr/>
        </p:nvSpPr>
        <p:spPr>
          <a:xfrm>
            <a:off x="3810000" y="4988011"/>
            <a:ext cx="2286000" cy="52322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eGFR lower so shift to lower classification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FF2B8B-67A8-B742-8163-003D0AB3B5D0}"/>
              </a:ext>
            </a:extLst>
          </p:cNvPr>
          <p:cNvSpPr txBox="1"/>
          <p:nvPr/>
        </p:nvSpPr>
        <p:spPr>
          <a:xfrm>
            <a:off x="8480854" y="4988011"/>
            <a:ext cx="2286000" cy="52322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eGFR higher so shift to higher classification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4CF234-2FF3-164B-9988-206AF42340D7}"/>
              </a:ext>
            </a:extLst>
          </p:cNvPr>
          <p:cNvSpPr txBox="1"/>
          <p:nvPr/>
        </p:nvSpPr>
        <p:spPr>
          <a:xfrm>
            <a:off x="4348566" y="6497056"/>
            <a:ext cx="3494867" cy="264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/>
              <a:t>Delgado et al. JASN 2021;32:2994-3015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4E020B6-60E5-DA47-971A-8F8546E5D0FA}"/>
              </a:ext>
            </a:extLst>
          </p:cNvPr>
          <p:cNvSpPr/>
          <p:nvPr/>
        </p:nvSpPr>
        <p:spPr bwMode="auto">
          <a:xfrm>
            <a:off x="2895600" y="2893465"/>
            <a:ext cx="381000" cy="152400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9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ACCB9D6-A3D4-B046-B1D4-76FF3DC01485}"/>
              </a:ext>
            </a:extLst>
          </p:cNvPr>
          <p:cNvSpPr/>
          <p:nvPr/>
        </p:nvSpPr>
        <p:spPr bwMode="auto">
          <a:xfrm>
            <a:off x="3897527" y="3601412"/>
            <a:ext cx="381000" cy="152400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9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A434F10-5B59-0B49-ACD6-A2F11C16007E}"/>
              </a:ext>
            </a:extLst>
          </p:cNvPr>
          <p:cNvSpPr/>
          <p:nvPr/>
        </p:nvSpPr>
        <p:spPr bwMode="auto">
          <a:xfrm>
            <a:off x="4865473" y="3699513"/>
            <a:ext cx="381000" cy="152400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9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48E9A7A-D472-024C-A46B-181D37526B97}"/>
              </a:ext>
            </a:extLst>
          </p:cNvPr>
          <p:cNvSpPr/>
          <p:nvPr/>
        </p:nvSpPr>
        <p:spPr bwMode="auto">
          <a:xfrm>
            <a:off x="5877270" y="3716650"/>
            <a:ext cx="381000" cy="152400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9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3F5660-60F6-5943-ADC5-09F3E3D3E233}"/>
              </a:ext>
            </a:extLst>
          </p:cNvPr>
          <p:cNvCxnSpPr>
            <a:stCxn id="12" idx="2"/>
            <a:endCxn id="15" idx="6"/>
          </p:cNvCxnSpPr>
          <p:nvPr/>
        </p:nvCxnSpPr>
        <p:spPr bwMode="auto">
          <a:xfrm flipH="1">
            <a:off x="3276600" y="2456935"/>
            <a:ext cx="304800" cy="51273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D53415E-0684-D342-9FD9-E7D74D2BE040}"/>
              </a:ext>
            </a:extLst>
          </p:cNvPr>
          <p:cNvCxnSpPr>
            <a:cxnSpLocks/>
            <a:stCxn id="11" idx="2"/>
          </p:cNvCxnSpPr>
          <p:nvPr/>
        </p:nvCxnSpPr>
        <p:spPr bwMode="auto">
          <a:xfrm flipH="1">
            <a:off x="4289854" y="3581400"/>
            <a:ext cx="282146" cy="9267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79CD411-CE39-6044-95B1-F33D186A1FAD}"/>
              </a:ext>
            </a:extLst>
          </p:cNvPr>
          <p:cNvCxnSpPr>
            <a:cxnSpLocks/>
            <a:stCxn id="19" idx="2"/>
          </p:cNvCxnSpPr>
          <p:nvPr/>
        </p:nvCxnSpPr>
        <p:spPr bwMode="auto">
          <a:xfrm flipH="1">
            <a:off x="5245016" y="3750276"/>
            <a:ext cx="294930" cy="2986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88C9D2D-8AD2-7543-BB90-93A494051C65}"/>
              </a:ext>
            </a:extLst>
          </p:cNvPr>
          <p:cNvCxnSpPr>
            <a:cxnSpLocks/>
          </p:cNvCxnSpPr>
          <p:nvPr/>
        </p:nvCxnSpPr>
        <p:spPr bwMode="auto">
          <a:xfrm flipH="1">
            <a:off x="6258270" y="3762988"/>
            <a:ext cx="294930" cy="2986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749E835-CDE1-6B44-856B-DB71B183D651}"/>
              </a:ext>
            </a:extLst>
          </p:cNvPr>
          <p:cNvCxnSpPr>
            <a:cxnSpLocks/>
            <a:endCxn id="31" idx="6"/>
          </p:cNvCxnSpPr>
          <p:nvPr/>
        </p:nvCxnSpPr>
        <p:spPr bwMode="auto">
          <a:xfrm flipH="1" flipV="1">
            <a:off x="8118389" y="1940339"/>
            <a:ext cx="304800" cy="30241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4444D071-E30B-7F43-8671-87FB277F3E67}"/>
              </a:ext>
            </a:extLst>
          </p:cNvPr>
          <p:cNvSpPr/>
          <p:nvPr/>
        </p:nvSpPr>
        <p:spPr bwMode="auto">
          <a:xfrm>
            <a:off x="7737389" y="1864139"/>
            <a:ext cx="381000" cy="152400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9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6F16465-09D5-5549-9FC3-57733E147BB0}"/>
              </a:ext>
            </a:extLst>
          </p:cNvPr>
          <p:cNvSpPr/>
          <p:nvPr/>
        </p:nvSpPr>
        <p:spPr bwMode="auto">
          <a:xfrm>
            <a:off x="8740346" y="3507299"/>
            <a:ext cx="381000" cy="152400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9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86761EC-1E61-3C45-9EB9-7A895498D0EB}"/>
              </a:ext>
            </a:extLst>
          </p:cNvPr>
          <p:cNvSpPr/>
          <p:nvPr/>
        </p:nvSpPr>
        <p:spPr bwMode="auto">
          <a:xfrm>
            <a:off x="9721951" y="3650514"/>
            <a:ext cx="381000" cy="152400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9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DE9F9E0-FAFB-7547-AACD-163C5C4E459E}"/>
              </a:ext>
            </a:extLst>
          </p:cNvPr>
          <p:cNvSpPr/>
          <p:nvPr/>
        </p:nvSpPr>
        <p:spPr bwMode="auto">
          <a:xfrm>
            <a:off x="10693510" y="3726714"/>
            <a:ext cx="381000" cy="152400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9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66C9247-D43C-AA47-93E5-DE79A8C11520}"/>
              </a:ext>
            </a:extLst>
          </p:cNvPr>
          <p:cNvCxnSpPr>
            <a:cxnSpLocks/>
            <a:stCxn id="16" idx="2"/>
          </p:cNvCxnSpPr>
          <p:nvPr/>
        </p:nvCxnSpPr>
        <p:spPr bwMode="auto">
          <a:xfrm flipH="1" flipV="1">
            <a:off x="9123300" y="3583788"/>
            <a:ext cx="249300" cy="7381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5EA6FFA-5E79-934C-AA6E-9C8214279746}"/>
              </a:ext>
            </a:extLst>
          </p:cNvPr>
          <p:cNvCxnSpPr>
            <a:cxnSpLocks/>
            <a:stCxn id="20" idx="2"/>
          </p:cNvCxnSpPr>
          <p:nvPr/>
        </p:nvCxnSpPr>
        <p:spPr bwMode="auto">
          <a:xfrm flipH="1" flipV="1">
            <a:off x="10108804" y="3726082"/>
            <a:ext cx="277050" cy="1389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538F1B8-E81D-354C-A32E-E630185B3ED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1092390" y="3801592"/>
            <a:ext cx="277050" cy="1389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61D8549-6A35-9044-9B3E-A33E7DD51D9E}"/>
              </a:ext>
            </a:extLst>
          </p:cNvPr>
          <p:cNvSpPr txBox="1"/>
          <p:nvPr/>
        </p:nvSpPr>
        <p:spPr>
          <a:xfrm rot="16200000">
            <a:off x="3560425" y="2865459"/>
            <a:ext cx="441146" cy="240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/>
              <a:t>refit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0DE8EDB-1871-2340-8760-E30FF3FAF0C0}"/>
              </a:ext>
            </a:extLst>
          </p:cNvPr>
          <p:cNvSpPr txBox="1"/>
          <p:nvPr/>
        </p:nvSpPr>
        <p:spPr>
          <a:xfrm rot="16200000">
            <a:off x="8399740" y="2865458"/>
            <a:ext cx="441146" cy="240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/>
              <a:t>refit</a:t>
            </a:r>
          </a:p>
        </p:txBody>
      </p:sp>
    </p:spTree>
    <p:extLst>
      <p:ext uri="{BB962C8B-B14F-4D97-AF65-F5344CB8AC3E}">
        <p14:creationId xmlns:p14="http://schemas.microsoft.com/office/powerpoint/2010/main" val="4404803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7E4BA0-E63B-3644-9C39-28763627E30B}"/>
              </a:ext>
            </a:extLst>
          </p:cNvPr>
          <p:cNvSpPr txBox="1"/>
          <p:nvPr/>
        </p:nvSpPr>
        <p:spPr>
          <a:xfrm>
            <a:off x="415787" y="838200"/>
            <a:ext cx="11776213" cy="4284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NKF-ASN TF Recommends:</a:t>
            </a:r>
          </a:p>
          <a:p>
            <a:pPr marL="457200" indent="-457200">
              <a:lnSpc>
                <a:spcPct val="100000"/>
              </a:lnSpc>
              <a:spcBef>
                <a:spcPts val="3600"/>
              </a:spcBef>
              <a:buFont typeface="+mj-lt"/>
              <a:buAutoNum type="arabicPeriod"/>
            </a:pPr>
            <a:r>
              <a:rPr lang="en-US" sz="20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Labs to report </a:t>
            </a:r>
            <a:r>
              <a:rPr lang="en-US" sz="2000" b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eGFRcr</a:t>
            </a:r>
            <a:r>
              <a:rPr lang="en-US" sz="20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for adults &gt;=18 years using the CKD-EPI 2021 refit equation that has acceptable performance characteristics and potential consequences that do not disproportionately affect any one group of individuals.</a:t>
            </a:r>
          </a:p>
          <a:p>
            <a:pPr marL="457200" indent="-457200">
              <a:lnSpc>
                <a:spcPct val="100000"/>
              </a:lnSpc>
              <a:spcBef>
                <a:spcPts val="3600"/>
              </a:spcBef>
              <a:buFont typeface="+mj-lt"/>
              <a:buAutoNum type="arabicPeriod"/>
            </a:pPr>
            <a:r>
              <a:rPr lang="en-US" sz="2000" b="0" dirty="0"/>
              <a:t>National efforts to facilitate increased, routine, and timely use of </a:t>
            </a:r>
            <a:r>
              <a:rPr lang="en-US" sz="2000" b="0" dirty="0">
                <a:solidFill>
                  <a:srgbClr val="0000FF"/>
                </a:solidFill>
              </a:rPr>
              <a:t>cystatin C</a:t>
            </a:r>
            <a:r>
              <a:rPr lang="en-US" sz="2000" b="0" dirty="0"/>
              <a:t> to confirm eGFR in adults who are at risk for or have CKD using the CKD-EPI 2021 refit equation for </a:t>
            </a:r>
            <a:r>
              <a:rPr lang="en-US" sz="2000" b="0" dirty="0" err="1"/>
              <a:t>eGFRcr-cys</a:t>
            </a:r>
            <a:r>
              <a:rPr lang="en-US" sz="2000" b="0" dirty="0"/>
              <a:t> and the CKD-EPI 2012 equation for </a:t>
            </a:r>
            <a:r>
              <a:rPr lang="en-US" sz="2000" b="0" dirty="0" err="1"/>
              <a:t>eGFRcys</a:t>
            </a:r>
            <a:r>
              <a:rPr lang="en-US" sz="2000" b="0" dirty="0"/>
              <a:t>.</a:t>
            </a:r>
          </a:p>
          <a:p>
            <a:pPr marL="457200" indent="-457200">
              <a:lnSpc>
                <a:spcPct val="100000"/>
              </a:lnSpc>
              <a:spcBef>
                <a:spcPts val="3600"/>
              </a:spcBef>
              <a:buFont typeface="+mj-lt"/>
              <a:buAutoNum type="arabicPeriod"/>
            </a:pPr>
            <a:r>
              <a:rPr lang="en-US" sz="2000" b="0" dirty="0"/>
              <a:t>Research on GFR estimation with </a:t>
            </a:r>
            <a:r>
              <a:rPr lang="en-US" sz="2000" b="0" dirty="0">
                <a:solidFill>
                  <a:srgbClr val="0000FF"/>
                </a:solidFill>
              </a:rPr>
              <a:t>new endogenous filtration markers</a:t>
            </a:r>
            <a:r>
              <a:rPr lang="en-US" sz="2000" b="0" dirty="0"/>
              <a:t> and on interventions to eliminate race and ethnic disparities in kidney disease be encouraged and funded.</a:t>
            </a:r>
          </a:p>
        </p:txBody>
      </p:sp>
    </p:spTree>
    <p:extLst>
      <p:ext uri="{BB962C8B-B14F-4D97-AF65-F5344CB8AC3E}">
        <p14:creationId xmlns:p14="http://schemas.microsoft.com/office/powerpoint/2010/main" val="189683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7E4BA0-E63B-3644-9C39-28763627E30B}"/>
              </a:ext>
            </a:extLst>
          </p:cNvPr>
          <p:cNvSpPr txBox="1"/>
          <p:nvPr/>
        </p:nvSpPr>
        <p:spPr>
          <a:xfrm>
            <a:off x="415787" y="609600"/>
            <a:ext cx="11776213" cy="659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NKF-ASN TF Other Considerations</a:t>
            </a:r>
          </a:p>
          <a:p>
            <a:pPr marL="342900" indent="-342900">
              <a:lnSpc>
                <a:spcPct val="100000"/>
              </a:lnSpc>
              <a:spcBef>
                <a:spcPts val="3600"/>
              </a:spcBef>
              <a:buFont typeface="Wingdings" pitchFamily="2" charset="2"/>
              <a:buChar char="§"/>
            </a:pPr>
            <a:r>
              <a:rPr lang="en-US" sz="2000" b="0" dirty="0">
                <a:solidFill>
                  <a:srgbClr val="0000FF"/>
                </a:solidFill>
              </a:rPr>
              <a:t>Clearance tests</a:t>
            </a:r>
            <a:r>
              <a:rPr lang="en-US" sz="2000" b="0" dirty="0"/>
              <a:t> using creatinine or other markers should be used for confirmation of important clinical decisions</a:t>
            </a:r>
          </a:p>
          <a:p>
            <a:pPr marL="342900" indent="-342900">
              <a:lnSpc>
                <a:spcPct val="100000"/>
              </a:lnSpc>
              <a:spcBef>
                <a:spcPts val="3600"/>
              </a:spcBef>
              <a:buFont typeface="Wingdings" pitchFamily="2" charset="2"/>
              <a:buChar char="§"/>
            </a:pPr>
            <a:r>
              <a:rPr lang="en-US" sz="2000" b="0" dirty="0">
                <a:solidFill>
                  <a:srgbClr val="0000FF"/>
                </a:solidFill>
              </a:rPr>
              <a:t>Wider-spread use of confirmatory tests </a:t>
            </a:r>
            <a:r>
              <a:rPr lang="en-US" sz="2000" b="0" dirty="0"/>
              <a:t>will increase recognition of the limits of precision in GFR assessment</a:t>
            </a:r>
          </a:p>
          <a:p>
            <a:pPr marL="342900" indent="-342900">
              <a:lnSpc>
                <a:spcPct val="100000"/>
              </a:lnSpc>
              <a:spcBef>
                <a:spcPts val="3600"/>
              </a:spcBef>
              <a:buFont typeface="Wingdings" pitchFamily="2" charset="2"/>
              <a:buChar char="§"/>
            </a:pPr>
            <a:r>
              <a:rPr lang="en-US" sz="2000" b="0" dirty="0"/>
              <a:t>Labs discontinue use of serum creatinine assays that use the Jaffe reaction in favor of </a:t>
            </a:r>
            <a:r>
              <a:rPr lang="en-US" sz="2000" b="0" dirty="0">
                <a:solidFill>
                  <a:srgbClr val="0000FF"/>
                </a:solidFill>
              </a:rPr>
              <a:t>enzymatic assays</a:t>
            </a:r>
            <a:r>
              <a:rPr lang="en-US" sz="2000" b="0" dirty="0"/>
              <a:t> to further limit serum creatinine variability and increase eGFR accuracy to improve standardization</a:t>
            </a:r>
          </a:p>
          <a:p>
            <a:pPr marL="342900" indent="-342900">
              <a:lnSpc>
                <a:spcPct val="100000"/>
              </a:lnSpc>
              <a:spcBef>
                <a:spcPts val="3600"/>
              </a:spcBef>
              <a:buFont typeface="Wingdings" pitchFamily="2" charset="2"/>
              <a:buChar char="§"/>
            </a:pPr>
            <a:r>
              <a:rPr lang="en-US" sz="2000" b="0" dirty="0"/>
              <a:t>Kidney disease evaluations should </a:t>
            </a:r>
            <a:r>
              <a:rPr lang="en-US" sz="2000" b="0" dirty="0">
                <a:solidFill>
                  <a:srgbClr val="0000FF"/>
                </a:solidFill>
              </a:rPr>
              <a:t>include an assessment for albuminuria </a:t>
            </a:r>
            <a:r>
              <a:rPr lang="en-US" sz="2000" b="0" dirty="0"/>
              <a:t>as recommended by KDIGO</a:t>
            </a:r>
          </a:p>
          <a:p>
            <a:pPr marL="342900" indent="-342900">
              <a:lnSpc>
                <a:spcPct val="100000"/>
              </a:lnSpc>
              <a:spcBef>
                <a:spcPts val="3600"/>
              </a:spcBef>
              <a:buFont typeface="Wingdings" pitchFamily="2" charset="2"/>
              <a:buChar char="§"/>
            </a:pPr>
            <a:endParaRPr lang="en-US" sz="2000" b="0" dirty="0"/>
          </a:p>
          <a:p>
            <a:pPr marL="342900" indent="-342900">
              <a:lnSpc>
                <a:spcPct val="100000"/>
              </a:lnSpc>
              <a:spcBef>
                <a:spcPts val="3600"/>
              </a:spcBef>
              <a:buFont typeface="Wingdings" pitchFamily="2" charset="2"/>
              <a:buChar char="§"/>
            </a:pP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33732200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975E2C-CC75-B64F-8C09-96AD375FD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925" y="990600"/>
            <a:ext cx="8312150" cy="398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2768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7E4BA0-E63B-3644-9C39-28763627E30B}"/>
              </a:ext>
            </a:extLst>
          </p:cNvPr>
          <p:cNvSpPr txBox="1"/>
          <p:nvPr/>
        </p:nvSpPr>
        <p:spPr>
          <a:xfrm>
            <a:off x="931793" y="609600"/>
            <a:ext cx="10328413" cy="437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Labs should standardize practice</a:t>
            </a:r>
          </a:p>
          <a:p>
            <a:pPr marL="342900" indent="-342900">
              <a:lnSpc>
                <a:spcPct val="100000"/>
              </a:lnSpc>
              <a:spcBef>
                <a:spcPts val="3600"/>
              </a:spcBef>
              <a:buFont typeface="Wingdings" pitchFamily="2" charset="2"/>
              <a:buChar char="§"/>
            </a:pPr>
            <a:r>
              <a:rPr lang="en-US" sz="2200" b="0" dirty="0"/>
              <a:t>Implement the CKD-EPI 2021 equations for </a:t>
            </a:r>
            <a:r>
              <a:rPr lang="en-US" sz="2200" b="0" dirty="0" err="1"/>
              <a:t>eGFRcr</a:t>
            </a:r>
            <a:r>
              <a:rPr lang="en-US" sz="2200" b="0" dirty="0"/>
              <a:t> and </a:t>
            </a:r>
            <a:r>
              <a:rPr lang="en-US" sz="2200" b="0" dirty="0" err="1"/>
              <a:t>eGFRcr-cys</a:t>
            </a:r>
            <a:r>
              <a:rPr lang="en-US" sz="2200" b="0" dirty="0"/>
              <a:t> for adults</a:t>
            </a:r>
          </a:p>
          <a:p>
            <a:pPr marL="342900" indent="-342900">
              <a:lnSpc>
                <a:spcPct val="100000"/>
              </a:lnSpc>
              <a:spcBef>
                <a:spcPts val="3600"/>
              </a:spcBef>
              <a:buFont typeface="Wingdings" pitchFamily="2" charset="2"/>
              <a:buChar char="§"/>
            </a:pPr>
            <a:r>
              <a:rPr lang="en-US" sz="2200" b="0" dirty="0"/>
              <a:t>Use preferably enzymatic creatinine assays </a:t>
            </a:r>
          </a:p>
          <a:p>
            <a:pPr marL="342900" indent="-342900">
              <a:lnSpc>
                <a:spcPct val="100000"/>
              </a:lnSpc>
              <a:spcBef>
                <a:spcPts val="3600"/>
              </a:spcBef>
              <a:buFont typeface="Wingdings" pitchFamily="2" charset="2"/>
              <a:buChar char="§"/>
            </a:pPr>
            <a:r>
              <a:rPr lang="en-US" sz="2200" b="0" dirty="0"/>
              <a:t>Make cystatin C available in a timely manner</a:t>
            </a:r>
          </a:p>
          <a:p>
            <a:pPr marL="342900" indent="-342900">
              <a:lnSpc>
                <a:spcPct val="100000"/>
              </a:lnSpc>
              <a:spcBef>
                <a:spcPts val="3600"/>
              </a:spcBef>
              <a:buFont typeface="Wingdings" pitchFamily="2" charset="2"/>
              <a:buChar char="§"/>
            </a:pPr>
            <a:endParaRPr lang="en-US" sz="2000" b="0" dirty="0"/>
          </a:p>
          <a:p>
            <a:pPr marL="342900" indent="-342900">
              <a:lnSpc>
                <a:spcPct val="100000"/>
              </a:lnSpc>
              <a:spcBef>
                <a:spcPts val="3600"/>
              </a:spcBef>
              <a:buFont typeface="Wingdings" pitchFamily="2" charset="2"/>
              <a:buChar char="§"/>
            </a:pP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151360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7E4BA0-E63B-3644-9C39-28763627E30B}"/>
              </a:ext>
            </a:extLst>
          </p:cNvPr>
          <p:cNvSpPr txBox="1"/>
          <p:nvPr/>
        </p:nvSpPr>
        <p:spPr>
          <a:xfrm>
            <a:off x="1924050" y="748266"/>
            <a:ext cx="8343900" cy="5361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9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Cystatin C</a:t>
            </a:r>
          </a:p>
          <a:p>
            <a:pPr marL="692150" marR="0" lvl="0" indent="-396875" algn="l" defTabSz="914400" rtl="0" eaLnBrk="1" fontAlgn="base" latinLnBrk="0" hangingPunct="1">
              <a:lnSpc>
                <a:spcPct val="100000"/>
              </a:lnSpc>
              <a:spcBef>
                <a:spcPts val="3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When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eGFRcr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 is 45-59 mL/min/1.73m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2</a:t>
            </a:r>
          </a:p>
          <a:p>
            <a:pPr marL="692150" marR="0" lvl="0" indent="-396875" algn="l" defTabSz="914400" rtl="0" eaLnBrk="1" fontAlgn="base" latinLnBrk="0" hangingPunct="1">
              <a:lnSpc>
                <a:spcPct val="100000"/>
              </a:lnSpc>
              <a:spcBef>
                <a:spcPts val="3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eGFRcr-cys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 is more accurate than either alone</a:t>
            </a:r>
          </a:p>
          <a:p>
            <a:pPr marL="1089025" marR="0" lvl="1" indent="-396875" algn="l" defTabSz="914400" rtl="0" eaLnBrk="1" fontAlgn="base" latinLnBrk="0" hangingPunct="1">
              <a:lnSpc>
                <a:spcPct val="100000"/>
              </a:lnSpc>
              <a:spcBef>
                <a:spcPts val="36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Except when creatinine is compromised,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use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eGFRcys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charset="0"/>
              <a:ea typeface="ＭＳ Ｐゴシック" charset="0"/>
              <a:cs typeface="Arial"/>
            </a:endParaRPr>
          </a:p>
          <a:p>
            <a:pPr marL="1658938" marR="0" lvl="2" indent="-396875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Muscle mass</a:t>
            </a:r>
          </a:p>
          <a:p>
            <a:pPr marL="1658938" marR="0" lvl="2" indent="-396875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Drugs that block tubular secretion</a:t>
            </a:r>
          </a:p>
          <a:p>
            <a:pPr marL="1716088" marR="0" lvl="2" indent="-396875" algn="l" defTabSz="914400" rtl="0" eaLnBrk="1" fontAlgn="base" latinLnBrk="0" hangingPunct="1">
              <a:lnSpc>
                <a:spcPct val="100000"/>
              </a:lnSpc>
              <a:spcBef>
                <a:spcPts val="36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Unless cystatin C is compromised,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use a clearance test</a:t>
            </a:r>
          </a:p>
          <a:p>
            <a:pPr marL="2289175" marR="0" lvl="3" indent="-398463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Thyroid diseases</a:t>
            </a:r>
          </a:p>
          <a:p>
            <a:pPr marL="2289175" marR="0" lvl="3" indent="-398463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Inflammatory diseases</a:t>
            </a:r>
          </a:p>
        </p:txBody>
      </p:sp>
    </p:spTree>
    <p:extLst>
      <p:ext uri="{BB962C8B-B14F-4D97-AF65-F5344CB8AC3E}">
        <p14:creationId xmlns:p14="http://schemas.microsoft.com/office/powerpoint/2010/main" val="62759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stimation of Glomerular Filtration Rate: What Are the Pitfalls? |  SpringerLink">
            <a:extLst>
              <a:ext uri="{FF2B5EF4-FFF2-40B4-BE49-F238E27FC236}">
                <a16:creationId xmlns:a16="http://schemas.microsoft.com/office/drawing/2014/main" id="{CC5D2F59-3415-3042-AA05-444C293DF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384" y="1828800"/>
            <a:ext cx="4203231" cy="408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">
            <a:extLst>
              <a:ext uri="{FF2B5EF4-FFF2-40B4-BE49-F238E27FC236}">
                <a16:creationId xmlns:a16="http://schemas.microsoft.com/office/drawing/2014/main" id="{5EF0886F-2775-874E-84CB-6863D2CFAB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9144000" cy="1143000"/>
          </a:xfrm>
        </p:spPr>
        <p:txBody>
          <a:bodyPr/>
          <a:lstStyle/>
          <a:p>
            <a:r>
              <a:rPr lang="en-US" sz="3200" dirty="0">
                <a:solidFill>
                  <a:schemeClr val="accent2"/>
                </a:solidFill>
              </a:rPr>
              <a:t>Pre 1970</a:t>
            </a:r>
          </a:p>
        </p:txBody>
      </p:sp>
    </p:spTree>
    <p:extLst>
      <p:ext uri="{BB962C8B-B14F-4D97-AF65-F5344CB8AC3E}">
        <p14:creationId xmlns:p14="http://schemas.microsoft.com/office/powerpoint/2010/main" val="41620484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7E4BA0-E63B-3644-9C39-28763627E30B}"/>
              </a:ext>
            </a:extLst>
          </p:cNvPr>
          <p:cNvSpPr txBox="1"/>
          <p:nvPr/>
        </p:nvSpPr>
        <p:spPr>
          <a:xfrm>
            <a:off x="931793" y="609600"/>
            <a:ext cx="10328413" cy="5515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Labs should standardize practice</a:t>
            </a:r>
          </a:p>
          <a:p>
            <a:pPr marL="342900" indent="-342900">
              <a:lnSpc>
                <a:spcPct val="100000"/>
              </a:lnSpc>
              <a:spcBef>
                <a:spcPts val="3600"/>
              </a:spcBef>
              <a:buFont typeface="Wingdings" pitchFamily="2" charset="2"/>
              <a:buChar char="§"/>
            </a:pPr>
            <a:r>
              <a:rPr lang="en-US" sz="2200" b="0" dirty="0">
                <a:solidFill>
                  <a:schemeClr val="bg1">
                    <a:lumMod val="65000"/>
                  </a:schemeClr>
                </a:solidFill>
              </a:rPr>
              <a:t>Implement the CKD-EPI 2021 equations for </a:t>
            </a:r>
            <a:r>
              <a:rPr lang="en-US" sz="2200" b="0" dirty="0" err="1">
                <a:solidFill>
                  <a:schemeClr val="bg1">
                    <a:lumMod val="65000"/>
                  </a:schemeClr>
                </a:solidFill>
              </a:rPr>
              <a:t>eGFRcr</a:t>
            </a:r>
            <a:r>
              <a:rPr lang="en-US" sz="2200" b="0" dirty="0">
                <a:solidFill>
                  <a:schemeClr val="bg1">
                    <a:lumMod val="65000"/>
                  </a:schemeClr>
                </a:solidFill>
              </a:rPr>
              <a:t> and </a:t>
            </a:r>
            <a:r>
              <a:rPr lang="en-US" sz="2200" b="0" dirty="0" err="1">
                <a:solidFill>
                  <a:schemeClr val="bg1">
                    <a:lumMod val="65000"/>
                  </a:schemeClr>
                </a:solidFill>
              </a:rPr>
              <a:t>eGFRcr-cys</a:t>
            </a:r>
            <a:r>
              <a:rPr lang="en-US" sz="2200" b="0" dirty="0">
                <a:solidFill>
                  <a:schemeClr val="bg1">
                    <a:lumMod val="65000"/>
                  </a:schemeClr>
                </a:solidFill>
              </a:rPr>
              <a:t> for adults</a:t>
            </a:r>
          </a:p>
          <a:p>
            <a:pPr marL="342900" indent="-342900">
              <a:lnSpc>
                <a:spcPct val="100000"/>
              </a:lnSpc>
              <a:spcBef>
                <a:spcPts val="3600"/>
              </a:spcBef>
              <a:buFont typeface="Wingdings" pitchFamily="2" charset="2"/>
              <a:buChar char="§"/>
            </a:pPr>
            <a:r>
              <a:rPr lang="en-US" sz="2200" b="0" dirty="0">
                <a:solidFill>
                  <a:schemeClr val="bg1">
                    <a:lumMod val="65000"/>
                  </a:schemeClr>
                </a:solidFill>
              </a:rPr>
              <a:t>Use preferably enzymatic creatinine assays </a:t>
            </a:r>
          </a:p>
          <a:p>
            <a:pPr marL="342900" indent="-342900">
              <a:lnSpc>
                <a:spcPct val="100000"/>
              </a:lnSpc>
              <a:spcBef>
                <a:spcPts val="3600"/>
              </a:spcBef>
              <a:buFont typeface="Wingdings" pitchFamily="2" charset="2"/>
              <a:buChar char="§"/>
            </a:pPr>
            <a:r>
              <a:rPr lang="en-US" sz="2200" b="0" dirty="0">
                <a:solidFill>
                  <a:schemeClr val="bg1">
                    <a:lumMod val="65000"/>
                  </a:schemeClr>
                </a:solidFill>
              </a:rPr>
              <a:t>Make cystatin C available in a timely manner</a:t>
            </a:r>
          </a:p>
          <a:p>
            <a:pPr marL="342900" indent="-342900">
              <a:lnSpc>
                <a:spcPct val="100000"/>
              </a:lnSpc>
              <a:spcBef>
                <a:spcPts val="3600"/>
              </a:spcBef>
              <a:buFont typeface="Wingdings" pitchFamily="2" charset="2"/>
              <a:buChar char="§"/>
            </a:pPr>
            <a:r>
              <a:rPr lang="en-US" sz="2200" b="0" dirty="0"/>
              <a:t>Implement the Kidney Profile to assist providers to order both </a:t>
            </a:r>
            <a:r>
              <a:rPr lang="en-US" sz="2200" b="0" dirty="0" err="1"/>
              <a:t>eGFRcr</a:t>
            </a:r>
            <a:r>
              <a:rPr lang="en-US" sz="2200" b="0" dirty="0"/>
              <a:t> and urine ACR as a panel for patients with or at risk of kidney disease</a:t>
            </a:r>
          </a:p>
          <a:p>
            <a:pPr marL="342900" indent="-342900">
              <a:lnSpc>
                <a:spcPct val="100000"/>
              </a:lnSpc>
              <a:spcBef>
                <a:spcPts val="3600"/>
              </a:spcBef>
              <a:buFont typeface="Wingdings" pitchFamily="2" charset="2"/>
              <a:buChar char="§"/>
            </a:pPr>
            <a:endParaRPr lang="en-US" sz="2000" b="0" dirty="0"/>
          </a:p>
          <a:p>
            <a:pPr marL="342900" indent="-342900">
              <a:lnSpc>
                <a:spcPct val="100000"/>
              </a:lnSpc>
              <a:spcBef>
                <a:spcPts val="3600"/>
              </a:spcBef>
              <a:buFont typeface="Wingdings" pitchFamily="2" charset="2"/>
              <a:buChar char="§"/>
            </a:pP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37218075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1550371" y="302666"/>
            <a:ext cx="91176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  <a:cs typeface="+mn-cs"/>
              </a:rPr>
              <a:t>Risk for ESRD is based on eGFR and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  <a:cs typeface="+mn-cs"/>
              </a:rPr>
              <a:t>uACR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itchFamily="34" charset="0"/>
              <a:ea typeface="ＭＳ Ｐゴシック" charset="0"/>
              <a:cs typeface="+mn-cs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2489686" y="1108046"/>
            <a:ext cx="7239000" cy="746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General population (Norway); N = 65,589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124 (0.2%) progressed to ESRD over 10 years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2178167"/>
            <a:ext cx="6096000" cy="385762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479048" y="6406575"/>
            <a:ext cx="5260274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9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Data plotted from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Hallan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et al. JASN 2009;20:1069-77. </a:t>
            </a:r>
          </a:p>
        </p:txBody>
      </p:sp>
    </p:spTree>
    <p:extLst>
      <p:ext uri="{BB962C8B-B14F-4D97-AF65-F5344CB8AC3E}">
        <p14:creationId xmlns:p14="http://schemas.microsoft.com/office/powerpoint/2010/main" val="19157867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7E4BA0-E63B-3644-9C39-28763627E30B}"/>
              </a:ext>
            </a:extLst>
          </p:cNvPr>
          <p:cNvSpPr txBox="1"/>
          <p:nvPr/>
        </p:nvSpPr>
        <p:spPr>
          <a:xfrm>
            <a:off x="415787" y="609600"/>
            <a:ext cx="11776213" cy="591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Communicate the change in </a:t>
            </a:r>
            <a:r>
              <a:rPr lang="en-US" dirty="0" err="1"/>
              <a:t>eGFRcr</a:t>
            </a:r>
            <a:endParaRPr lang="en-US" dirty="0"/>
          </a:p>
          <a:p>
            <a:pPr marL="342900" indent="-342900">
              <a:lnSpc>
                <a:spcPct val="100000"/>
              </a:lnSpc>
              <a:spcBef>
                <a:spcPts val="3600"/>
              </a:spcBef>
              <a:buFont typeface="Wingdings" pitchFamily="2" charset="2"/>
              <a:buChar char="§"/>
            </a:pPr>
            <a:r>
              <a:rPr lang="en-US" sz="2200" b="0" dirty="0"/>
              <a:t>Collaborate with nephrologists to explain the change to</a:t>
            </a:r>
          </a:p>
          <a:p>
            <a:pPr marL="800100" lvl="1" indent="-342900">
              <a:lnSpc>
                <a:spcPct val="100000"/>
              </a:lnSpc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en-US" sz="2200" b="0" dirty="0"/>
              <a:t>Clinical care providers, pharmacists, nutritionists, transplant and organ donation services, researchers</a:t>
            </a:r>
          </a:p>
          <a:p>
            <a:pPr marL="800100" lvl="1" indent="-342900">
              <a:lnSpc>
                <a:spcPct val="100000"/>
              </a:lnSpc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en-US" sz="2200" b="0" dirty="0"/>
              <a:t>Patients who rely on their clinical providers to explain the change</a:t>
            </a:r>
          </a:p>
          <a:p>
            <a:pPr marL="342900" indent="-342900">
              <a:lnSpc>
                <a:spcPct val="100000"/>
              </a:lnSpc>
              <a:spcBef>
                <a:spcPts val="3600"/>
              </a:spcBef>
              <a:buFont typeface="Arial" panose="020B0604020202020204" pitchFamily="34" charset="0"/>
              <a:buChar char="•"/>
            </a:pPr>
            <a:r>
              <a:rPr lang="en-US" sz="2200" b="0" dirty="0"/>
              <a:t>Include the approximate magnitude of change in values</a:t>
            </a:r>
          </a:p>
          <a:p>
            <a:pPr marL="342900" indent="-342900">
              <a:lnSpc>
                <a:spcPct val="100000"/>
              </a:lnSpc>
              <a:spcBef>
                <a:spcPts val="3600"/>
              </a:spcBef>
              <a:buFont typeface="Arial" panose="020B0604020202020204" pitchFamily="34" charset="0"/>
              <a:buChar char="•"/>
            </a:pPr>
            <a:r>
              <a:rPr lang="en-US" sz="2200" b="0" dirty="0"/>
              <a:t>Educate on importance of cystatin C for follow-up</a:t>
            </a:r>
          </a:p>
          <a:p>
            <a:pPr marL="342900" indent="-342900">
              <a:lnSpc>
                <a:spcPct val="100000"/>
              </a:lnSpc>
              <a:spcBef>
                <a:spcPts val="3600"/>
              </a:spcBef>
              <a:buFont typeface="Arial" panose="020B0604020202020204" pitchFamily="34" charset="0"/>
              <a:buChar char="•"/>
            </a:pPr>
            <a:r>
              <a:rPr lang="en-US" sz="2200" b="0" dirty="0"/>
              <a:t>Educate on the importance of urine ACR and the Kidney Profile order</a:t>
            </a:r>
          </a:p>
          <a:p>
            <a:pPr marL="342900" indent="-342900">
              <a:lnSpc>
                <a:spcPct val="100000"/>
              </a:lnSpc>
              <a:spcBef>
                <a:spcPts val="3600"/>
              </a:spcBef>
              <a:buFont typeface="Arial" panose="020B0604020202020204" pitchFamily="34" charset="0"/>
              <a:buChar char="•"/>
            </a:pPr>
            <a:r>
              <a:rPr lang="en-US" sz="2200" b="0" dirty="0">
                <a:solidFill>
                  <a:srgbClr val="0000FF"/>
                </a:solidFill>
              </a:rPr>
              <a:t>Suggested text is in the Supplemental Material</a:t>
            </a:r>
          </a:p>
        </p:txBody>
      </p:sp>
    </p:spTree>
    <p:extLst>
      <p:ext uri="{BB962C8B-B14F-4D97-AF65-F5344CB8AC3E}">
        <p14:creationId xmlns:p14="http://schemas.microsoft.com/office/powerpoint/2010/main" val="25329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7E4BA0-E63B-3644-9C39-28763627E30B}"/>
              </a:ext>
            </a:extLst>
          </p:cNvPr>
          <p:cNvSpPr txBox="1"/>
          <p:nvPr/>
        </p:nvSpPr>
        <p:spPr>
          <a:xfrm>
            <a:off x="415787" y="609600"/>
            <a:ext cx="11319013" cy="416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Communicate the magnitude of the change</a:t>
            </a:r>
          </a:p>
          <a:p>
            <a:pPr marL="342900" indent="-342900">
              <a:lnSpc>
                <a:spcPct val="100000"/>
              </a:lnSpc>
              <a:spcBef>
                <a:spcPts val="3600"/>
              </a:spcBef>
              <a:buFont typeface="Wingdings" pitchFamily="2" charset="2"/>
              <a:buChar char="§"/>
            </a:pPr>
            <a:r>
              <a:rPr lang="en-US" sz="2200" b="0" dirty="0"/>
              <a:t>Challenge is a different magnitude at different creatinine, age, sex</a:t>
            </a:r>
          </a:p>
          <a:p>
            <a:pPr marL="342900" indent="-342900">
              <a:lnSpc>
                <a:spcPct val="100000"/>
              </a:lnSpc>
              <a:spcBef>
                <a:spcPts val="3600"/>
              </a:spcBef>
              <a:buFont typeface="Wingdings" pitchFamily="2" charset="2"/>
              <a:buChar char="§"/>
            </a:pPr>
            <a:r>
              <a:rPr lang="en-US" sz="2200" b="0" dirty="0"/>
              <a:t>From the suggested wording in the Supplemental Material</a:t>
            </a:r>
          </a:p>
          <a:p>
            <a:pPr marL="800100" lvl="1" indent="-342900">
              <a:lnSpc>
                <a:spcPct val="100000"/>
              </a:lnSpc>
              <a:spcBef>
                <a:spcPts val="2400"/>
              </a:spcBef>
              <a:buFont typeface="Wingdings" pitchFamily="2" charset="2"/>
              <a:buChar char="ü"/>
            </a:pPr>
            <a:r>
              <a:rPr lang="en-US" sz="2200" b="0" dirty="0"/>
              <a:t>For most patients the </a:t>
            </a:r>
            <a:r>
              <a:rPr lang="en-US" sz="2200" b="0" dirty="0" err="1"/>
              <a:t>eGFRcr</a:t>
            </a:r>
            <a:r>
              <a:rPr lang="en-US" sz="2200" b="0" dirty="0"/>
              <a:t> result will be similar, however, for some, the values may differ by more than 10% particularly at higher values of </a:t>
            </a:r>
            <a:r>
              <a:rPr lang="en-US" sz="2200" b="0" dirty="0" err="1"/>
              <a:t>eGFRcr</a:t>
            </a:r>
            <a:r>
              <a:rPr lang="en-US" sz="2200" b="0" dirty="0"/>
              <a:t> and for younger adult ages. </a:t>
            </a:r>
          </a:p>
          <a:p>
            <a:pPr marL="342900" indent="-342900">
              <a:lnSpc>
                <a:spcPct val="100000"/>
              </a:lnSpc>
              <a:spcBef>
                <a:spcPts val="3600"/>
              </a:spcBef>
              <a:buFont typeface="Wingdings" pitchFamily="2" charset="2"/>
              <a:buChar char="§"/>
            </a:pPr>
            <a:r>
              <a:rPr lang="en-US" sz="2200" b="0" dirty="0"/>
              <a:t>The table in the paper is too complex</a:t>
            </a:r>
          </a:p>
        </p:txBody>
      </p:sp>
    </p:spTree>
    <p:extLst>
      <p:ext uri="{BB962C8B-B14F-4D97-AF65-F5344CB8AC3E}">
        <p14:creationId xmlns:p14="http://schemas.microsoft.com/office/powerpoint/2010/main" val="38675512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0BB286-870C-AF42-99A5-7566E1EC0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" y="1905000"/>
            <a:ext cx="5914103" cy="3200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5901E9-9C2F-244C-8E16-E3A7445BAC6C}"/>
              </a:ext>
            </a:extLst>
          </p:cNvPr>
          <p:cNvSpPr txBox="1"/>
          <p:nvPr/>
        </p:nvSpPr>
        <p:spPr>
          <a:xfrm>
            <a:off x="1608827" y="1447800"/>
            <a:ext cx="2848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/>
              <a:t>50 year old Male, Black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57A651-99FB-7A48-8782-FF1CC66896E5}"/>
              </a:ext>
            </a:extLst>
          </p:cNvPr>
          <p:cNvSpPr txBox="1"/>
          <p:nvPr/>
        </p:nvSpPr>
        <p:spPr>
          <a:xfrm>
            <a:off x="7327964" y="1447800"/>
            <a:ext cx="3661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/>
              <a:t>50 year old Female, non-Black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9D55BD-64B2-5048-B835-CB849746A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698" y="1897626"/>
            <a:ext cx="5914103" cy="321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2601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9144000" cy="1143000"/>
          </a:xfrm>
        </p:spPr>
        <p:txBody>
          <a:bodyPr/>
          <a:lstStyle/>
          <a:p>
            <a:r>
              <a:rPr lang="en-US" sz="2800" dirty="0">
                <a:solidFill>
                  <a:schemeClr val="accent2"/>
                </a:solidFill>
              </a:rPr>
              <a:t>Uncertainty in </a:t>
            </a:r>
            <a:r>
              <a:rPr lang="en-US" sz="2800" dirty="0" err="1">
                <a:solidFill>
                  <a:schemeClr val="accent2"/>
                </a:solidFill>
              </a:rPr>
              <a:t>eGFRcr</a:t>
            </a:r>
            <a:r>
              <a:rPr lang="en-US" sz="2800" dirty="0">
                <a:solidFill>
                  <a:schemeClr val="accent2"/>
                </a:solidFill>
              </a:rPr>
              <a:t> is under-appreciated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D01EEB-1A40-D942-99B2-69617EB44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00200"/>
            <a:ext cx="5403850" cy="43544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67C08B-9CE7-F04A-9C02-483E6F59599E}"/>
              </a:ext>
            </a:extLst>
          </p:cNvPr>
          <p:cNvSpPr txBox="1"/>
          <p:nvPr/>
        </p:nvSpPr>
        <p:spPr>
          <a:xfrm>
            <a:off x="1143395" y="6248400"/>
            <a:ext cx="3726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5887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Arial"/>
              </a:rPr>
              <a:t>Levey, et al. Ann Intern Med 2009; 150: 604-12.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CF37B5-87D4-2346-AA27-355C111964F9}"/>
              </a:ext>
            </a:extLst>
          </p:cNvPr>
          <p:cNvSpPr txBox="1"/>
          <p:nvPr/>
        </p:nvSpPr>
        <p:spPr>
          <a:xfrm>
            <a:off x="7793241" y="6248399"/>
            <a:ext cx="27663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5887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Arial"/>
              </a:rPr>
              <a:t>Miller. Clin Chem 2021; 67: 693-5.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B79F2D1-10EF-B841-84E2-88835F403EBB}"/>
              </a:ext>
            </a:extLst>
          </p:cNvPr>
          <p:cNvGrpSpPr/>
          <p:nvPr/>
        </p:nvGrpSpPr>
        <p:grpSpPr>
          <a:xfrm>
            <a:off x="6465607" y="1447800"/>
            <a:ext cx="5421593" cy="4354463"/>
            <a:chOff x="6465607" y="1447800"/>
            <a:chExt cx="5421593" cy="435446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32D17BF-657C-1A44-815F-1CFA95AC5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65607" y="1447800"/>
              <a:ext cx="5421593" cy="4354463"/>
            </a:xfrm>
            <a:prstGeom prst="rect">
              <a:avLst/>
            </a:prstGeom>
          </p:spPr>
        </p:pic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1F8C643F-CC8B-A942-BD3F-21F96009B10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534400" y="4114800"/>
              <a:ext cx="0" cy="3048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22391C5-FBDD-4A42-9CD0-A52BBD5F976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620000" y="4114800"/>
              <a:ext cx="0" cy="3048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9ACD5F6-FB9A-4D41-99EB-30DC40791CFE}"/>
                </a:ext>
              </a:extLst>
            </p:cNvPr>
            <p:cNvSpPr txBox="1"/>
            <p:nvPr/>
          </p:nvSpPr>
          <p:spPr>
            <a:xfrm>
              <a:off x="9370850" y="1981200"/>
              <a:ext cx="1468672" cy="5078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rPr>
                <a:t>Red is Black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rPr>
                <a:t>Green is non-Black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913906E-53B6-0A4B-B42C-95EA055C63BB}"/>
                </a:ext>
              </a:extLst>
            </p:cNvPr>
            <p:cNvSpPr/>
            <p:nvPr/>
          </p:nvSpPr>
          <p:spPr bwMode="auto">
            <a:xfrm flipH="1">
              <a:off x="7574281" y="2057400"/>
              <a:ext cx="45719" cy="45719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80000"/>
                </a:lnSpc>
                <a:spcBef>
                  <a:spcPct val="9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3AACF8F-0531-1449-80AD-A1101F56A698}"/>
                </a:ext>
              </a:extLst>
            </p:cNvPr>
            <p:cNvSpPr/>
            <p:nvPr/>
          </p:nvSpPr>
          <p:spPr bwMode="auto">
            <a:xfrm flipH="1" flipV="1">
              <a:off x="8077201" y="3276600"/>
              <a:ext cx="45719" cy="45719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80000"/>
                </a:lnSpc>
                <a:spcBef>
                  <a:spcPct val="9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614DDBD-2597-1147-ABDB-7853F165EB1E}"/>
                </a:ext>
              </a:extLst>
            </p:cNvPr>
            <p:cNvGrpSpPr/>
            <p:nvPr/>
          </p:nvGrpSpPr>
          <p:grpSpPr>
            <a:xfrm>
              <a:off x="9474200" y="2614206"/>
              <a:ext cx="1497633" cy="430887"/>
              <a:chOff x="9474200" y="2614206"/>
              <a:chExt cx="1497633" cy="430887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99CA720-FFB9-4949-842C-ED1EB00179E1}"/>
                  </a:ext>
                </a:extLst>
              </p:cNvPr>
              <p:cNvSpPr/>
              <p:nvPr/>
            </p:nvSpPr>
            <p:spPr bwMode="auto">
              <a:xfrm flipH="1" flipV="1">
                <a:off x="9474200" y="2730331"/>
                <a:ext cx="45719" cy="45719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9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6460446-6178-964F-83D6-C78BEEB012EB}"/>
                  </a:ext>
                </a:extLst>
              </p:cNvPr>
              <p:cNvSpPr txBox="1"/>
              <p:nvPr/>
            </p:nvSpPr>
            <p:spPr>
              <a:xfrm>
                <a:off x="9528809" y="2614206"/>
                <a:ext cx="1443024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/>
                  </a:rPr>
                  <a:t>U from Creatinine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100" dirty="0">
                    <a:solidFill>
                      <a:srgbClr val="000000"/>
                    </a:solidFill>
                    <a:cs typeface="Arial"/>
                  </a:rPr>
                  <a:t>w/o non-selectivity</a:t>
                </a:r>
                <a:endPara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</p:grp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AEE86BE-8E58-C543-9BF7-FCD36F2BC10F}"/>
                </a:ext>
              </a:extLst>
            </p:cNvPr>
            <p:cNvSpPr/>
            <p:nvPr/>
          </p:nvSpPr>
          <p:spPr bwMode="auto">
            <a:xfrm flipH="1">
              <a:off x="8686801" y="3634740"/>
              <a:ext cx="76199" cy="45719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80000"/>
                </a:lnSpc>
                <a:spcBef>
                  <a:spcPct val="9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116C9E2-BE1A-9146-8D26-B7F4D0EB772C}"/>
                </a:ext>
              </a:extLst>
            </p:cNvPr>
            <p:cNvSpPr/>
            <p:nvPr/>
          </p:nvSpPr>
          <p:spPr bwMode="auto">
            <a:xfrm flipH="1">
              <a:off x="9448801" y="3936466"/>
              <a:ext cx="76199" cy="45719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80000"/>
                </a:lnSpc>
                <a:spcBef>
                  <a:spcPct val="9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182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7E4BA0-E63B-3644-9C39-28763627E30B}"/>
              </a:ext>
            </a:extLst>
          </p:cNvPr>
          <p:cNvSpPr txBox="1"/>
          <p:nvPr/>
        </p:nvSpPr>
        <p:spPr>
          <a:xfrm>
            <a:off x="207893" y="732877"/>
            <a:ext cx="11776213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Programming the new equations</a:t>
            </a:r>
          </a:p>
          <a:p>
            <a:pPr marL="6350" algn="ctr">
              <a:lnSpc>
                <a:spcPct val="100000"/>
              </a:lnSpc>
              <a:spcBef>
                <a:spcPts val="3600"/>
              </a:spcBef>
            </a:pPr>
            <a:r>
              <a:rPr lang="en-US" sz="2400" b="0" dirty="0"/>
              <a:t>Same equation form with different coefficients</a:t>
            </a:r>
          </a:p>
          <a:p>
            <a:pPr marL="2690813">
              <a:lnSpc>
                <a:spcPct val="100000"/>
              </a:lnSpc>
              <a:spcBef>
                <a:spcPts val="3600"/>
              </a:spcBef>
            </a:pPr>
            <a:r>
              <a:rPr lang="en-US" sz="2000" b="0" dirty="0"/>
              <a:t>For example (CKD-EPI equations):</a:t>
            </a:r>
          </a:p>
          <a:p>
            <a:pPr marL="3030538">
              <a:lnSpc>
                <a:spcPct val="100000"/>
              </a:lnSpc>
              <a:spcBef>
                <a:spcPts val="3600"/>
              </a:spcBef>
            </a:pPr>
            <a:r>
              <a:rPr lang="en-US" sz="2000" dirty="0"/>
              <a:t>OLD</a:t>
            </a:r>
            <a:r>
              <a:rPr lang="en-US" sz="2000" b="0" dirty="0"/>
              <a:t>, female non-Black when </a:t>
            </a:r>
            <a:r>
              <a:rPr lang="en-US" sz="2000" b="0" dirty="0" err="1"/>
              <a:t>Scr</a:t>
            </a:r>
            <a:r>
              <a:rPr lang="en-US" sz="2000" b="0" dirty="0"/>
              <a:t> &gt;0.70 mg/dL: </a:t>
            </a:r>
          </a:p>
          <a:p>
            <a:pPr marL="3030538" lvl="0"/>
            <a:r>
              <a:rPr lang="en-US" sz="2000" dirty="0" err="1">
                <a:solidFill>
                  <a:srgbClr val="000000"/>
                </a:solidFill>
                <a:latin typeface="Helvetica" pitchFamily="2" charset="0"/>
              </a:rPr>
              <a:t>eGFRcr</a:t>
            </a:r>
            <a:r>
              <a:rPr lang="en-US" sz="2000" dirty="0">
                <a:solidFill>
                  <a:srgbClr val="000000"/>
                </a:solidFill>
                <a:latin typeface="Helvetica" pitchFamily="2" charset="0"/>
              </a:rPr>
              <a:t> = 141 x (creatinine/0.7</a:t>
            </a:r>
            <a:r>
              <a:rPr lang="en-US" sz="2000" baseline="30000" dirty="0">
                <a:solidFill>
                  <a:srgbClr val="000000"/>
                </a:solidFill>
                <a:latin typeface="Helvetica" pitchFamily="2" charset="0"/>
              </a:rPr>
              <a:t>)-1.209 </a:t>
            </a:r>
            <a:r>
              <a:rPr lang="en-US" sz="2000" dirty="0">
                <a:solidFill>
                  <a:srgbClr val="000000"/>
                </a:solidFill>
                <a:latin typeface="Helvetica" pitchFamily="2" charset="0"/>
              </a:rPr>
              <a:t>x 0.9929</a:t>
            </a:r>
            <a:r>
              <a:rPr lang="en-US" sz="2000" baseline="30000" dirty="0">
                <a:solidFill>
                  <a:srgbClr val="000000"/>
                </a:solidFill>
                <a:latin typeface="Helvetica" pitchFamily="2" charset="0"/>
              </a:rPr>
              <a:t>Age</a:t>
            </a:r>
            <a:r>
              <a:rPr lang="en-US" sz="2000" dirty="0">
                <a:solidFill>
                  <a:srgbClr val="000000"/>
                </a:solidFill>
                <a:latin typeface="Helvetica" pitchFamily="2" charset="0"/>
              </a:rPr>
              <a:t> x 1.018</a:t>
            </a:r>
            <a:endParaRPr lang="en-US" sz="2000" b="0" dirty="0"/>
          </a:p>
          <a:p>
            <a:pPr marL="3030538">
              <a:lnSpc>
                <a:spcPct val="100000"/>
              </a:lnSpc>
              <a:spcBef>
                <a:spcPts val="3600"/>
              </a:spcBef>
            </a:pPr>
            <a:r>
              <a:rPr lang="en-US" sz="2000" dirty="0">
                <a:solidFill>
                  <a:srgbClr val="FF0000"/>
                </a:solidFill>
              </a:rPr>
              <a:t>NEW</a:t>
            </a:r>
            <a:r>
              <a:rPr lang="en-US" sz="2000" b="0" dirty="0">
                <a:solidFill>
                  <a:srgbClr val="FF0000"/>
                </a:solidFill>
              </a:rPr>
              <a:t>, female when </a:t>
            </a:r>
            <a:r>
              <a:rPr lang="en-US" sz="2000" b="0" dirty="0" err="1">
                <a:solidFill>
                  <a:srgbClr val="FF0000"/>
                </a:solidFill>
              </a:rPr>
              <a:t>Scr</a:t>
            </a:r>
            <a:r>
              <a:rPr lang="en-US" sz="2000" b="0" dirty="0">
                <a:solidFill>
                  <a:srgbClr val="FF0000"/>
                </a:solidFill>
              </a:rPr>
              <a:t> &gt;0.70 mg/dL:</a:t>
            </a:r>
          </a:p>
          <a:p>
            <a:pPr marL="3030538"/>
            <a:r>
              <a:rPr lang="en-US" sz="2000" dirty="0" err="1">
                <a:latin typeface="Helvetica" pitchFamily="2" charset="0"/>
              </a:rPr>
              <a:t>eGFRcr</a:t>
            </a:r>
            <a:r>
              <a:rPr lang="en-US" sz="2000" dirty="0">
                <a:latin typeface="Helvetica" pitchFamily="2" charset="0"/>
              </a:rPr>
              <a:t> = 14</a:t>
            </a:r>
            <a:r>
              <a:rPr lang="en-US" sz="2000" dirty="0">
                <a:solidFill>
                  <a:srgbClr val="FF0000"/>
                </a:solidFill>
                <a:latin typeface="Helvetica" pitchFamily="2" charset="0"/>
              </a:rPr>
              <a:t>2</a:t>
            </a:r>
            <a:r>
              <a:rPr lang="en-US" sz="2000" dirty="0">
                <a:latin typeface="Helvetica" pitchFamily="2" charset="0"/>
              </a:rPr>
              <a:t> x (creatinine/0.7</a:t>
            </a:r>
            <a:r>
              <a:rPr lang="en-US" sz="2000" baseline="30000" dirty="0">
                <a:latin typeface="Helvetica" pitchFamily="2" charset="0"/>
              </a:rPr>
              <a:t>)-1.20</a:t>
            </a:r>
            <a:r>
              <a:rPr lang="en-US" sz="2000" baseline="30000" dirty="0">
                <a:solidFill>
                  <a:srgbClr val="FF0000"/>
                </a:solidFill>
                <a:latin typeface="Helvetica" pitchFamily="2" charset="0"/>
              </a:rPr>
              <a:t>0</a:t>
            </a:r>
            <a:r>
              <a:rPr lang="en-US" sz="2000" baseline="30000" dirty="0">
                <a:latin typeface="Helvetica" pitchFamily="2" charset="0"/>
              </a:rPr>
              <a:t> </a:t>
            </a:r>
            <a:r>
              <a:rPr lang="en-US" sz="2000" dirty="0">
                <a:latin typeface="Helvetica" pitchFamily="2" charset="0"/>
              </a:rPr>
              <a:t>x 0.99</a:t>
            </a:r>
            <a:r>
              <a:rPr lang="en-US" sz="2000" dirty="0">
                <a:solidFill>
                  <a:srgbClr val="FF0000"/>
                </a:solidFill>
                <a:latin typeface="Helvetica" pitchFamily="2" charset="0"/>
              </a:rPr>
              <a:t>38</a:t>
            </a:r>
            <a:r>
              <a:rPr lang="en-US" sz="2000" baseline="30000" dirty="0">
                <a:latin typeface="Helvetica" pitchFamily="2" charset="0"/>
              </a:rPr>
              <a:t>Age</a:t>
            </a:r>
            <a:r>
              <a:rPr lang="en-US" sz="2000" dirty="0">
                <a:latin typeface="Helvetica" pitchFamily="2" charset="0"/>
              </a:rPr>
              <a:t> x 1.01</a:t>
            </a:r>
            <a:r>
              <a:rPr lang="en-US" sz="2000" dirty="0">
                <a:solidFill>
                  <a:srgbClr val="FF0000"/>
                </a:solidFill>
                <a:latin typeface="Helvetica" pitchFamily="2" charset="0"/>
              </a:rPr>
              <a:t>2</a:t>
            </a:r>
            <a:endParaRPr lang="en-US" sz="2000" b="0" dirty="0">
              <a:solidFill>
                <a:srgbClr val="FF0000"/>
              </a:solidFill>
              <a:latin typeface="Helvetica" pitchFamily="2" charset="0"/>
            </a:endParaRPr>
          </a:p>
          <a:p>
            <a:pPr marL="2686050"/>
            <a:endParaRPr lang="en-US" sz="2000" b="0" dirty="0">
              <a:solidFill>
                <a:srgbClr val="FF0000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5104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7E4BA0-E63B-3644-9C39-28763627E30B}"/>
              </a:ext>
            </a:extLst>
          </p:cNvPr>
          <p:cNvSpPr txBox="1"/>
          <p:nvPr/>
        </p:nvSpPr>
        <p:spPr>
          <a:xfrm>
            <a:off x="207893" y="1219200"/>
            <a:ext cx="11776213" cy="3891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Programming the new equations</a:t>
            </a:r>
          </a:p>
          <a:p>
            <a:pPr marL="6350" algn="ctr">
              <a:lnSpc>
                <a:spcPct val="100000"/>
              </a:lnSpc>
              <a:spcBef>
                <a:spcPts val="3600"/>
              </a:spcBef>
            </a:pPr>
            <a:r>
              <a:rPr lang="en-US" sz="2400" b="0" dirty="0"/>
              <a:t>Tables with computational form of the equations are in the paper</a:t>
            </a:r>
            <a:endParaRPr lang="en-US" sz="2000" b="0" dirty="0">
              <a:solidFill>
                <a:srgbClr val="FF0000"/>
              </a:solidFill>
              <a:latin typeface="Helvetica" pitchFamily="2" charset="0"/>
            </a:endParaRPr>
          </a:p>
          <a:p>
            <a:pPr marL="2686050"/>
            <a:endParaRPr lang="en-US" sz="2000" b="0" dirty="0">
              <a:solidFill>
                <a:srgbClr val="FF0000"/>
              </a:solidFill>
              <a:latin typeface="Helvetica" pitchFamily="2" charset="0"/>
            </a:endParaRPr>
          </a:p>
          <a:p>
            <a:pPr lvl="0" algn="ctr"/>
            <a:endParaRPr lang="en-US" dirty="0">
              <a:solidFill>
                <a:srgbClr val="006600"/>
              </a:solidFill>
            </a:endParaRPr>
          </a:p>
          <a:p>
            <a:pPr lvl="0" algn="ctr"/>
            <a:r>
              <a:rPr lang="en-US" dirty="0">
                <a:solidFill>
                  <a:srgbClr val="006600"/>
                </a:solidFill>
              </a:rPr>
              <a:t>Testing the new equations</a:t>
            </a:r>
          </a:p>
          <a:p>
            <a:pPr marL="7938" algn="ctr"/>
            <a:r>
              <a:rPr lang="en-US" sz="2400" b="0" dirty="0">
                <a:solidFill>
                  <a:srgbClr val="006600"/>
                </a:solidFill>
                <a:latin typeface="Helvetica" pitchFamily="2" charset="0"/>
              </a:rPr>
              <a:t>Tables of test values to use to verify programming are in the Supplemental Material</a:t>
            </a:r>
            <a:endParaRPr lang="en-US" sz="2400" b="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4793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7E4BA0-E63B-3644-9C39-28763627E30B}"/>
              </a:ext>
            </a:extLst>
          </p:cNvPr>
          <p:cNvSpPr txBox="1"/>
          <p:nvPr/>
        </p:nvSpPr>
        <p:spPr>
          <a:xfrm>
            <a:off x="415787" y="609600"/>
            <a:ext cx="11776213" cy="505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Reporting eGFR</a:t>
            </a:r>
          </a:p>
          <a:p>
            <a:pPr marL="342900" indent="-342900">
              <a:lnSpc>
                <a:spcPct val="100000"/>
              </a:lnSpc>
              <a:spcBef>
                <a:spcPts val="3600"/>
              </a:spcBef>
              <a:buFont typeface="Wingdings" pitchFamily="2" charset="2"/>
              <a:buChar char="§"/>
            </a:pPr>
            <a:r>
              <a:rPr lang="en-US" sz="2000" b="0" dirty="0"/>
              <a:t>KDIGO recommends the terms: </a:t>
            </a:r>
            <a:r>
              <a:rPr lang="en-US" sz="2000" b="0" dirty="0" err="1"/>
              <a:t>eGFRcr</a:t>
            </a:r>
            <a:r>
              <a:rPr lang="en-US" sz="2000" b="0" dirty="0"/>
              <a:t> and </a:t>
            </a:r>
            <a:r>
              <a:rPr lang="en-US" sz="2000" b="0" dirty="0" err="1"/>
              <a:t>eGFRcr-cys</a:t>
            </a:r>
            <a:endParaRPr lang="en-US" sz="2000" b="0" dirty="0"/>
          </a:p>
          <a:p>
            <a:pPr marL="342900" indent="-342900">
              <a:lnSpc>
                <a:spcPct val="100000"/>
              </a:lnSpc>
              <a:spcBef>
                <a:spcPts val="3600"/>
              </a:spcBef>
              <a:buFont typeface="Wingdings" pitchFamily="2" charset="2"/>
              <a:buChar char="§"/>
            </a:pPr>
            <a:r>
              <a:rPr lang="en-US" sz="2000" b="0" dirty="0"/>
              <a:t>New LOINC codes are available</a:t>
            </a:r>
          </a:p>
          <a:p>
            <a:pPr marL="342900" indent="-342900">
              <a:lnSpc>
                <a:spcPct val="100000"/>
              </a:lnSpc>
              <a:spcBef>
                <a:spcPts val="3600"/>
              </a:spcBef>
              <a:buFont typeface="Wingdings" pitchFamily="2" charset="2"/>
              <a:buChar char="§"/>
            </a:pPr>
            <a:r>
              <a:rPr lang="en-US" sz="2000" b="0" dirty="0"/>
              <a:t>Do not allow the new values to trend in the same row or graph with old values</a:t>
            </a:r>
          </a:p>
          <a:p>
            <a:pPr marL="342900" indent="-342900">
              <a:lnSpc>
                <a:spcPct val="100000"/>
              </a:lnSpc>
              <a:spcBef>
                <a:spcPts val="3600"/>
              </a:spcBef>
              <a:buFont typeface="Wingdings" pitchFamily="2" charset="2"/>
              <a:buChar char="§"/>
            </a:pPr>
            <a:r>
              <a:rPr lang="en-US" sz="2000" b="0" dirty="0"/>
              <a:t>Do not simultaneously report new and old values</a:t>
            </a:r>
          </a:p>
          <a:p>
            <a:pPr marL="342900" indent="-342900">
              <a:lnSpc>
                <a:spcPct val="100000"/>
              </a:lnSpc>
              <a:spcBef>
                <a:spcPts val="3600"/>
              </a:spcBef>
              <a:buFont typeface="Wingdings" pitchFamily="2" charset="2"/>
              <a:buChar char="§"/>
            </a:pPr>
            <a:r>
              <a:rPr lang="en-US" sz="2000" b="0" dirty="0"/>
              <a:t>Use units mL/min/1.73m</a:t>
            </a:r>
            <a:r>
              <a:rPr lang="en-US" sz="2000" b="0" baseline="30000" dirty="0"/>
              <a:t>2</a:t>
            </a:r>
          </a:p>
          <a:p>
            <a:pPr marL="342900" indent="-342900">
              <a:lnSpc>
                <a:spcPct val="100000"/>
              </a:lnSpc>
              <a:spcBef>
                <a:spcPts val="3600"/>
              </a:spcBef>
              <a:buFont typeface="Wingdings" pitchFamily="2" charset="2"/>
              <a:buChar char="§"/>
            </a:pPr>
            <a:r>
              <a:rPr lang="en-US" sz="2000" b="0" dirty="0"/>
              <a:t>Recommend single reference value of &gt;59 or &gt;=60 mL/min/1.73m</a:t>
            </a:r>
            <a:r>
              <a:rPr lang="en-US" sz="2000" b="0" baseline="30000" dirty="0"/>
              <a:t>2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778729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227FC0-035E-484D-AA62-D3060292562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289" y="6380938"/>
            <a:ext cx="3121423" cy="59136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43099" y="227296"/>
            <a:ext cx="8305800" cy="8763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Time trends of </a:t>
            </a:r>
            <a:r>
              <a:rPr lang="en-US" sz="2400" b="1" spc="3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individuals with CKD aware of their kidney disease</a:t>
            </a:r>
            <a: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NHANES 2001-2016</a:t>
            </a:r>
            <a:b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362201" y="4946263"/>
            <a:ext cx="75582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5943600" algn="l"/>
              </a:tabLst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volume 1 Figure 1.13 ; National Health and Nutrition Examination Survey (NHANES), 2001-2016 participants aged 20 &amp; older. Abbreviations: ACR, urine albumin/creatinine ratio; CKD, chronic kidney disease; DM, diabetes mellitus; eGFR, estimated glomerular filtration rate; HTN, hypertension.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370986" y="1168809"/>
            <a:ext cx="3540649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marR="0" lvl="0" indent="-9144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(c)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By diabetes and hypertension status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3" y="1752600"/>
            <a:ext cx="6858014" cy="294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47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F7A97B-3991-DF40-83DD-3C48FA4F6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33400"/>
            <a:ext cx="7075394" cy="2667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AC0E5A4-7A7D-F447-86DE-2B714175285B}"/>
              </a:ext>
            </a:extLst>
          </p:cNvPr>
          <p:cNvGrpSpPr/>
          <p:nvPr/>
        </p:nvGrpSpPr>
        <p:grpSpPr>
          <a:xfrm>
            <a:off x="7729180" y="1219200"/>
            <a:ext cx="4158019" cy="4535770"/>
            <a:chOff x="7829118" y="2514600"/>
            <a:chExt cx="3809725" cy="423235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56CF757-CDE0-1748-B8FA-ECEFB5622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61656" y="2514600"/>
              <a:ext cx="3677187" cy="401685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658869E-786C-1B46-85C8-CD523ABA2504}"/>
                </a:ext>
              </a:extLst>
            </p:cNvPr>
            <p:cNvSpPr txBox="1"/>
            <p:nvPr/>
          </p:nvSpPr>
          <p:spPr>
            <a:xfrm>
              <a:off x="8991600" y="6477000"/>
              <a:ext cx="1727519" cy="2699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Measured, mL/min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AEF2FEC-2E39-4741-BE34-F129A4F8F712}"/>
                </a:ext>
              </a:extLst>
            </p:cNvPr>
            <p:cNvSpPr txBox="1"/>
            <p:nvPr/>
          </p:nvSpPr>
          <p:spPr>
            <a:xfrm rot="16200000">
              <a:off x="7056563" y="4390487"/>
              <a:ext cx="1810185" cy="2650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Calculated, mL/min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E26A5C2-9030-D54B-ACFC-2118FD0E39D1}"/>
              </a:ext>
            </a:extLst>
          </p:cNvPr>
          <p:cNvSpPr txBox="1"/>
          <p:nvPr/>
        </p:nvSpPr>
        <p:spPr>
          <a:xfrm>
            <a:off x="2259370" y="3654904"/>
            <a:ext cx="3166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0" dirty="0"/>
              <a:t>249 males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0" dirty="0"/>
              <a:t>Creatinine method not stated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55ABA0-596F-064C-8174-9471B05C6463}"/>
              </a:ext>
            </a:extLst>
          </p:cNvPr>
          <p:cNvSpPr txBox="1"/>
          <p:nvPr/>
        </p:nvSpPr>
        <p:spPr>
          <a:xfrm>
            <a:off x="1458443" y="5524015"/>
            <a:ext cx="4768104" cy="98488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 err="1">
                <a:solidFill>
                  <a:schemeClr val="accent1">
                    <a:lumMod val="50000"/>
                  </a:schemeClr>
                </a:solidFill>
              </a:rPr>
              <a:t>Jelliffe</a:t>
            </a:r>
            <a:r>
              <a:rPr lang="en-US" sz="1600" b="0" dirty="0">
                <a:solidFill>
                  <a:schemeClr val="accent1">
                    <a:lumMod val="50000"/>
                  </a:schemeClr>
                </a:solidFill>
              </a:rPr>
              <a:t> RW. Lancet 1971 May 8;1(7706):975-6.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accent1">
                    <a:lumMod val="50000"/>
                  </a:schemeClr>
                </a:solidFill>
              </a:rPr>
              <a:t>Jadrny L. Cas. Lek. </a:t>
            </a:r>
            <a:r>
              <a:rPr lang="en-US" sz="1600" b="0" dirty="0" err="1">
                <a:solidFill>
                  <a:schemeClr val="accent1">
                    <a:lumMod val="50000"/>
                  </a:schemeClr>
                </a:solidFill>
              </a:rPr>
              <a:t>ces</a:t>
            </a:r>
            <a:r>
              <a:rPr lang="en-US" sz="1600" b="0" dirty="0">
                <a:solidFill>
                  <a:schemeClr val="accent1">
                    <a:lumMod val="50000"/>
                  </a:schemeClr>
                </a:solidFill>
              </a:rPr>
              <a:t>. 1965, 104, 947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dirty="0" err="1">
                <a:solidFill>
                  <a:schemeClr val="accent1">
                    <a:lumMod val="50000"/>
                  </a:schemeClr>
                </a:solidFill>
              </a:rPr>
              <a:t>Effersoe</a:t>
            </a:r>
            <a:r>
              <a:rPr lang="en-US" sz="1600" b="0" dirty="0">
                <a:solidFill>
                  <a:schemeClr val="accent1">
                    <a:lumMod val="50000"/>
                  </a:schemeClr>
                </a:solidFill>
              </a:rPr>
              <a:t> P. Acta med. </a:t>
            </a:r>
            <a:r>
              <a:rPr lang="en-US" sz="1600" b="0" dirty="0" err="1">
                <a:solidFill>
                  <a:schemeClr val="accent1">
                    <a:lumMod val="50000"/>
                  </a:schemeClr>
                </a:solidFill>
              </a:rPr>
              <a:t>scand.</a:t>
            </a:r>
            <a:r>
              <a:rPr lang="en-US" sz="1600" b="0" dirty="0">
                <a:solidFill>
                  <a:schemeClr val="accent1">
                    <a:lumMod val="50000"/>
                  </a:schemeClr>
                </a:solidFill>
              </a:rPr>
              <a:t> 1957, 156, 429</a:t>
            </a:r>
          </a:p>
        </p:txBody>
      </p:sp>
    </p:spTree>
    <p:extLst>
      <p:ext uri="{BB962C8B-B14F-4D97-AF65-F5344CB8AC3E}">
        <p14:creationId xmlns:p14="http://schemas.microsoft.com/office/powerpoint/2010/main" val="1666601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349529-6943-C443-95A8-B7E114A39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990600"/>
            <a:ext cx="8305800" cy="31095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6100EB-AB0C-6743-9A9E-F48C1CBD17BB}"/>
              </a:ext>
            </a:extLst>
          </p:cNvPr>
          <p:cNvSpPr txBox="1"/>
          <p:nvPr/>
        </p:nvSpPr>
        <p:spPr>
          <a:xfrm>
            <a:off x="3871673" y="5105400"/>
            <a:ext cx="4448654" cy="11264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/>
              <a:t>Also see:</a:t>
            </a:r>
          </a:p>
          <a:p>
            <a:r>
              <a:rPr lang="en-US" sz="1600" b="0" dirty="0"/>
              <a:t>Levey et al. CJASN 2020;15:1203-12</a:t>
            </a:r>
          </a:p>
          <a:p>
            <a:r>
              <a:rPr lang="en-US" sz="1600" b="0" dirty="0" err="1"/>
              <a:t>Eneanya</a:t>
            </a:r>
            <a:r>
              <a:rPr lang="en-US" sz="1600" b="0" dirty="0"/>
              <a:t> et al. Nat Rev Nephrol 2022;18:84-94</a:t>
            </a:r>
          </a:p>
        </p:txBody>
      </p:sp>
    </p:spTree>
    <p:extLst>
      <p:ext uri="{BB962C8B-B14F-4D97-AF65-F5344CB8AC3E}">
        <p14:creationId xmlns:p14="http://schemas.microsoft.com/office/powerpoint/2010/main" val="4008207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7E4BA0-E63B-3644-9C39-28763627E30B}"/>
              </a:ext>
            </a:extLst>
          </p:cNvPr>
          <p:cNvSpPr txBox="1"/>
          <p:nvPr/>
        </p:nvSpPr>
        <p:spPr>
          <a:xfrm>
            <a:off x="304800" y="609600"/>
            <a:ext cx="11776213" cy="111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How can the lab help</a:t>
            </a:r>
          </a:p>
          <a:p>
            <a:pPr algn="ctr">
              <a:lnSpc>
                <a:spcPct val="100000"/>
              </a:lnSpc>
              <a:spcBef>
                <a:spcPts val="2400"/>
              </a:spcBef>
            </a:pPr>
            <a:r>
              <a:rPr lang="en-US" sz="2400" dirty="0">
                <a:solidFill>
                  <a:srgbClr val="0000FF"/>
                </a:solidFill>
              </a:rPr>
              <a:t>STANDARDIZE lab practice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2C90F325-AE79-0047-9A21-C3575E7D2C5F}"/>
              </a:ext>
            </a:extLst>
          </p:cNvPr>
          <p:cNvSpPr/>
          <p:nvPr/>
        </p:nvSpPr>
        <p:spPr bwMode="auto">
          <a:xfrm>
            <a:off x="3124200" y="1371600"/>
            <a:ext cx="609600" cy="228600"/>
          </a:xfrm>
          <a:prstGeom prst="rightArrow">
            <a:avLst/>
          </a:prstGeom>
          <a:solidFill>
            <a:srgbClr val="0432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9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B7C0A7-4011-6E40-B1F5-0BFB658B49B9}"/>
              </a:ext>
            </a:extLst>
          </p:cNvPr>
          <p:cNvSpPr txBox="1"/>
          <p:nvPr/>
        </p:nvSpPr>
        <p:spPr>
          <a:xfrm>
            <a:off x="2954406" y="2362200"/>
            <a:ext cx="6477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3600"/>
              </a:spcBef>
              <a:buFont typeface="Wingdings" pitchFamily="2" charset="2"/>
              <a:buChar char="§"/>
            </a:pPr>
            <a:r>
              <a:rPr lang="en-US" sz="2000" b="0" dirty="0"/>
              <a:t>Use the CKD-EPI 2021 equations </a:t>
            </a:r>
          </a:p>
          <a:p>
            <a:pPr marL="800100" lvl="1" indent="-342900">
              <a:lnSpc>
                <a:spcPct val="1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000" b="0" dirty="0"/>
              <a:t>Eliminates disparity associated with a race term</a:t>
            </a:r>
          </a:p>
          <a:p>
            <a:pPr marL="800100" lvl="1" indent="-342900">
              <a:lnSpc>
                <a:spcPct val="1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000" b="0" dirty="0"/>
              <a:t>Performance is marginally changed</a:t>
            </a:r>
          </a:p>
          <a:p>
            <a:pPr marL="342900" indent="-342900">
              <a:lnSpc>
                <a:spcPct val="100000"/>
              </a:lnSpc>
              <a:spcBef>
                <a:spcPts val="3600"/>
              </a:spcBef>
              <a:buFont typeface="Wingdings" pitchFamily="2" charset="2"/>
              <a:buChar char="§"/>
            </a:pPr>
            <a:r>
              <a:rPr lang="en-US" sz="2000" b="0" dirty="0"/>
              <a:t>Use enzymatic creatinine methods</a:t>
            </a:r>
          </a:p>
          <a:p>
            <a:pPr marL="342900" indent="-342900">
              <a:lnSpc>
                <a:spcPct val="100000"/>
              </a:lnSpc>
              <a:spcBef>
                <a:spcPts val="3600"/>
              </a:spcBef>
              <a:buFont typeface="Wingdings" pitchFamily="2" charset="2"/>
              <a:buChar char="§"/>
            </a:pPr>
            <a:r>
              <a:rPr lang="en-US" sz="2000" b="0" dirty="0"/>
              <a:t>Make cystatin C available in a timely manner</a:t>
            </a:r>
          </a:p>
          <a:p>
            <a:pPr marL="342900" indent="-342900">
              <a:lnSpc>
                <a:spcPct val="100000"/>
              </a:lnSpc>
              <a:spcBef>
                <a:spcPts val="3600"/>
              </a:spcBef>
              <a:buFont typeface="Wingdings" pitchFamily="2" charset="2"/>
              <a:buChar char="§"/>
            </a:pPr>
            <a:r>
              <a:rPr lang="en-US" sz="2000" b="0" dirty="0"/>
              <a:t>Offer the Kidney Profile (</a:t>
            </a:r>
            <a:r>
              <a:rPr lang="en-US" sz="2000" b="0" dirty="0" err="1"/>
              <a:t>eGFRcr</a:t>
            </a:r>
            <a:r>
              <a:rPr lang="en-US" sz="2000" b="0" dirty="0"/>
              <a:t> + </a:t>
            </a:r>
            <a:r>
              <a:rPr lang="en-US" sz="2000" b="0" dirty="0" err="1"/>
              <a:t>uACR</a:t>
            </a:r>
            <a:r>
              <a:rPr lang="en-US" sz="2000" b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44118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E05DF1-84A7-264C-AF76-EC5F0F44F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392" y="1295400"/>
            <a:ext cx="9083216" cy="399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6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2499" name="Picture 3">
            <a:extLst>
              <a:ext uri="{FF2B5EF4-FFF2-40B4-BE49-F238E27FC236}">
                <a16:creationId xmlns:a16="http://schemas.microsoft.com/office/drawing/2014/main" id="{5756DD28-6B0C-3E40-811F-A1CCDB854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047" y="1981200"/>
            <a:ext cx="4925905" cy="315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2500" name="Text Box 4">
            <a:extLst>
              <a:ext uri="{FF2B5EF4-FFF2-40B4-BE49-F238E27FC236}">
                <a16:creationId xmlns:a16="http://schemas.microsoft.com/office/drawing/2014/main" id="{927D8E52-82E6-6143-87B3-1799C5520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58582"/>
            <a:ext cx="10668000" cy="116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en-US" sz="2400" b="0" dirty="0"/>
              <a:t>Patients with eGFR 30-59 mL/min/1.73m</a:t>
            </a:r>
            <a:r>
              <a:rPr lang="en-US" altLang="en-US" sz="2400" b="0" baseline="30000" dirty="0"/>
              <a:t>2</a:t>
            </a:r>
            <a:r>
              <a:rPr lang="en-US" altLang="en-US" sz="2400" b="0" dirty="0"/>
              <a:t> who were aware of the condition.</a:t>
            </a:r>
          </a:p>
          <a:p>
            <a:pPr algn="ctr">
              <a:lnSpc>
                <a:spcPct val="100000"/>
              </a:lnSpc>
            </a:pPr>
            <a:r>
              <a:rPr lang="en-US" altLang="en-US" sz="2400" b="0" dirty="0"/>
              <a:t>NHANES 1999-2000</a:t>
            </a:r>
          </a:p>
        </p:txBody>
      </p:sp>
      <p:sp>
        <p:nvSpPr>
          <p:cNvPr id="1002501" name="Text Box 5">
            <a:extLst>
              <a:ext uri="{FF2B5EF4-FFF2-40B4-BE49-F238E27FC236}">
                <a16:creationId xmlns:a16="http://schemas.microsoft.com/office/drawing/2014/main" id="{17F701C6-B496-804D-AF87-E959B5DF1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943600"/>
            <a:ext cx="5334000" cy="327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>
            <a:spAutoFit/>
          </a:bodyPr>
          <a:lstStyle>
            <a:lvl1pPr algn="l" defTabSz="8207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9575" algn="l" defTabSz="8207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0738" algn="l" defTabSz="8207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0313" algn="l" defTabSz="8207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1475" algn="l" defTabSz="8207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8675" defTabSz="8207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55875" defTabSz="8207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3075" defTabSz="8207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0275" defTabSz="8207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>
              <a:lnSpc>
                <a:spcPct val="100000"/>
              </a:lnSpc>
              <a:spcBef>
                <a:spcPct val="50000"/>
              </a:spcBef>
            </a:pPr>
            <a:r>
              <a:rPr lang="en-US" altLang="en-US" sz="1600" b="0" dirty="0">
                <a:latin typeface="Arial" panose="020B0604020202020204" pitchFamily="34" charset="0"/>
              </a:rPr>
              <a:t>Coresh, et al. J Am Soc Nephrol 2005;16:180-188.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C6A933-7510-8340-8A1B-B2755572A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250" y="571500"/>
            <a:ext cx="8445500" cy="2857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69ECB6-A1DF-8648-85B6-47FA58286294}"/>
              </a:ext>
            </a:extLst>
          </p:cNvPr>
          <p:cNvSpPr txBox="1"/>
          <p:nvPr/>
        </p:nvSpPr>
        <p:spPr>
          <a:xfrm>
            <a:off x="2438400" y="4191000"/>
            <a:ext cx="701039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5 stages/classifications of CKD based on GFR</a:t>
            </a:r>
          </a:p>
          <a:p>
            <a:pPr marL="342900" indent="-34290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000" b="0" dirty="0"/>
              <a:t>Recommended that labs report eGFR from creatinine using the MDRD Study 1999 equation</a:t>
            </a:r>
          </a:p>
        </p:txBody>
      </p:sp>
    </p:spTree>
    <p:extLst>
      <p:ext uri="{BB962C8B-B14F-4D97-AF65-F5344CB8AC3E}">
        <p14:creationId xmlns:p14="http://schemas.microsoft.com/office/powerpoint/2010/main" val="193940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E8CCCC-D2A2-5D41-A1C5-6DB6BAA4E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2590800"/>
            <a:ext cx="3852636" cy="2559050"/>
          </a:xfrm>
          <a:prstGeom prst="rect">
            <a:avLst/>
          </a:prstGeom>
        </p:spPr>
      </p:pic>
      <p:sp>
        <p:nvSpPr>
          <p:cNvPr id="2" name="Oval Callout 1">
            <a:extLst>
              <a:ext uri="{FF2B5EF4-FFF2-40B4-BE49-F238E27FC236}">
                <a16:creationId xmlns:a16="http://schemas.microsoft.com/office/drawing/2014/main" id="{33B71F7E-B063-8846-B533-BED2A6A40477}"/>
              </a:ext>
            </a:extLst>
          </p:cNvPr>
          <p:cNvSpPr/>
          <p:nvPr/>
        </p:nvSpPr>
        <p:spPr bwMode="auto">
          <a:xfrm>
            <a:off x="753387" y="876300"/>
            <a:ext cx="3276600" cy="1905000"/>
          </a:xfrm>
          <a:prstGeom prst="wedgeEllipseCallout">
            <a:avLst>
              <a:gd name="adj1" fmla="val 63382"/>
              <a:gd name="adj2" fmla="val 62925"/>
            </a:avLst>
          </a:prstGeom>
          <a:solidFill>
            <a:srgbClr val="006600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rPr>
              <a:t>NKF/NKDEP: we need your help to get labs to report eGFR</a:t>
            </a:r>
          </a:p>
        </p:txBody>
      </p:sp>
      <p:sp>
        <p:nvSpPr>
          <p:cNvPr id="3" name="Oval Callout 2">
            <a:extLst>
              <a:ext uri="{FF2B5EF4-FFF2-40B4-BE49-F238E27FC236}">
                <a16:creationId xmlns:a16="http://schemas.microsoft.com/office/drawing/2014/main" id="{7F73E74F-8CEE-B64A-B801-801FBADE7B94}"/>
              </a:ext>
            </a:extLst>
          </p:cNvPr>
          <p:cNvSpPr/>
          <p:nvPr/>
        </p:nvSpPr>
        <p:spPr bwMode="auto">
          <a:xfrm>
            <a:off x="8264144" y="1371600"/>
            <a:ext cx="3276600" cy="1905000"/>
          </a:xfrm>
          <a:prstGeom prst="wedgeEllipseCallout">
            <a:avLst>
              <a:gd name="adj1" fmla="val -84303"/>
              <a:gd name="adj2" fmla="val 47208"/>
            </a:avLst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rPr>
              <a:t>CAP: sure, did you know creatinine is not standardized?</a:t>
            </a:r>
          </a:p>
        </p:txBody>
      </p:sp>
    </p:spTree>
    <p:extLst>
      <p:ext uri="{BB962C8B-B14F-4D97-AF65-F5344CB8AC3E}">
        <p14:creationId xmlns:p14="http://schemas.microsoft.com/office/powerpoint/2010/main" val="1552460880"/>
      </p:ext>
    </p:extLst>
  </p:cSld>
  <p:clrMapOvr>
    <a:masterClrMapping/>
  </p:clrMapOvr>
</p:sld>
</file>

<file path=ppt/theme/theme1.xml><?xml version="1.0" encoding="utf-8"?>
<a:theme xmlns:a="http://schemas.openxmlformats.org/drawingml/2006/main" name="2_JHBSPH title page">
  <a:themeElements>
    <a:clrScheme name="2_JHBSPH title pag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6B8CC"/>
      </a:accent1>
      <a:accent2>
        <a:srgbClr val="1C4982"/>
      </a:accent2>
      <a:accent3>
        <a:srgbClr val="FFFFFF"/>
      </a:accent3>
      <a:accent4>
        <a:srgbClr val="000000"/>
      </a:accent4>
      <a:accent5>
        <a:srgbClr val="D0D8E2"/>
      </a:accent5>
      <a:accent6>
        <a:srgbClr val="184175"/>
      </a:accent6>
      <a:hlink>
        <a:srgbClr val="AEA754"/>
      </a:hlink>
      <a:folHlink>
        <a:srgbClr val="970C30"/>
      </a:folHlink>
    </a:clrScheme>
    <a:fontScheme name="2_JHBSPH title page">
      <a:majorFont>
        <a:latin typeface="Arial Black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9000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9000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2_JHBSPH title p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JHBSPH title p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JHBSPH title p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JHBSPH title p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JHBSPH title p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JHBSPH title p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JHBSPH title p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JHBSPH title p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JHBSPH title p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JHBSPH title p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JHBSPH title p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JHBSPH title p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JHBSPH title pag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6B8CC"/>
        </a:accent1>
        <a:accent2>
          <a:srgbClr val="1C4982"/>
        </a:accent2>
        <a:accent3>
          <a:srgbClr val="FFFFFF"/>
        </a:accent3>
        <a:accent4>
          <a:srgbClr val="000000"/>
        </a:accent4>
        <a:accent5>
          <a:srgbClr val="D0D8E2"/>
        </a:accent5>
        <a:accent6>
          <a:srgbClr val="184175"/>
        </a:accent6>
        <a:hlink>
          <a:srgbClr val="AEA754"/>
        </a:hlink>
        <a:folHlink>
          <a:srgbClr val="970C3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NKDEP slide template - new logo">
  <a:themeElements>
    <a:clrScheme name="1_NKDEP slide template - new logo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1_NKDEP slide template - new logo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9000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9000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1_NKDEP slide template - new log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KDEP slide template - new log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KDEP slide template - new log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KDEP slide template - new log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KDEP slide template - new log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KDEP slide template - new log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KDEP slide template - new log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KDEP slide template - new logo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4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4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9000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9000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9000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9000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AACC HDL talk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1_AACC HDL tal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AACC HDL tal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ACC HDL tal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ACC HDL tal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ACC HDL tal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ACC HDL tal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ACC HDL tal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ACC HDL tal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ADR_PPT_Template_CKD">
  <a:themeElements>
    <a:clrScheme name="USRDS ADR Color Palette">
      <a:dk1>
        <a:sysClr val="windowText" lastClr="000000"/>
      </a:dk1>
      <a:lt1>
        <a:sysClr val="window" lastClr="FFFFFF"/>
      </a:lt1>
      <a:dk2>
        <a:srgbClr val="48070E"/>
      </a:dk2>
      <a:lt2>
        <a:srgbClr val="FFFFFF"/>
      </a:lt2>
      <a:accent1>
        <a:srgbClr val="7A2F36"/>
      </a:accent1>
      <a:accent2>
        <a:srgbClr val="AC6168"/>
      </a:accent2>
      <a:accent3>
        <a:srgbClr val="002966"/>
      </a:accent3>
      <a:accent4>
        <a:srgbClr val="0E5480"/>
      </a:accent4>
      <a:accent5>
        <a:srgbClr val="367CA8"/>
      </a:accent5>
      <a:accent6>
        <a:srgbClr val="FFC76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101001</TotalTime>
  <Words>2246</Words>
  <Application>Microsoft Macintosh PowerPoint</Application>
  <PresentationFormat>Widescreen</PresentationFormat>
  <Paragraphs>255</Paragraphs>
  <Slides>51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51</vt:i4>
      </vt:variant>
    </vt:vector>
  </HeadingPairs>
  <TitlesOfParts>
    <vt:vector size="67" baseType="lpstr">
      <vt:lpstr>Arial</vt:lpstr>
      <vt:lpstr>Arial Black</vt:lpstr>
      <vt:lpstr>Calibri</vt:lpstr>
      <vt:lpstr>Courier New</vt:lpstr>
      <vt:lpstr>Helvetica</vt:lpstr>
      <vt:lpstr>Times</vt:lpstr>
      <vt:lpstr>Times New Roman</vt:lpstr>
      <vt:lpstr>Wingdings</vt:lpstr>
      <vt:lpstr>2_JHBSPH title page</vt:lpstr>
      <vt:lpstr>1_NKDEP slide template - new logo</vt:lpstr>
      <vt:lpstr>1_Default Design</vt:lpstr>
      <vt:lpstr>4_Default Design</vt:lpstr>
      <vt:lpstr>2_Default Design</vt:lpstr>
      <vt:lpstr>1_AACC HDL talk</vt:lpstr>
      <vt:lpstr>ADR_PPT_Template_CKD</vt:lpstr>
      <vt:lpstr>1_Office Theme</vt:lpstr>
      <vt:lpstr>Estimated Glomerular Filtration Rate </vt:lpstr>
      <vt:lpstr>PowerPoint Presentation</vt:lpstr>
      <vt:lpstr>Topics</vt:lpstr>
      <vt:lpstr>Pre 1970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Recommendations</vt:lpstr>
      <vt:lpstr>PowerPoint Presentation</vt:lpstr>
      <vt:lpstr>PowerPoint Presentation</vt:lpstr>
      <vt:lpstr>Uncertainty in eGFRcr, CKD-EPI 2009</vt:lpstr>
      <vt:lpstr>How good is measured GFR</vt:lpstr>
      <vt:lpstr>PowerPoint Presentation</vt:lpstr>
      <vt:lpstr>PowerPoint Presentation</vt:lpstr>
      <vt:lpstr>KDIGO 2012 Clinical Practice Guideline for the Evaluation and Management of Chronic Kidney Disease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Uncertainty in eGFRcr is under-appreciated</vt:lpstr>
      <vt:lpstr>PowerPoint Presentation</vt:lpstr>
      <vt:lpstr>PowerPoint Presentation</vt:lpstr>
      <vt:lpstr>PowerPoint Presentation</vt:lpstr>
      <vt:lpstr>Time trends of individuals with CKD aware of their kidney disease, NHANES 2001-2016 </vt:lpstr>
      <vt:lpstr>PowerPoint Presentation</vt:lpstr>
      <vt:lpstr>PowerPoint Presentation</vt:lpstr>
    </vt:vector>
  </TitlesOfParts>
  <Company>VCUHS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Miller</dc:creator>
  <cp:lastModifiedBy>Greg Miller</cp:lastModifiedBy>
  <cp:revision>1830</cp:revision>
  <dcterms:created xsi:type="dcterms:W3CDTF">2004-07-05T15:50:34Z</dcterms:created>
  <dcterms:modified xsi:type="dcterms:W3CDTF">2022-02-17T21:57:38Z</dcterms:modified>
</cp:coreProperties>
</file>